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693" r:id="rId2"/>
    <p:sldMasterId id="2147483711" r:id="rId3"/>
  </p:sldMasterIdLst>
  <p:notesMasterIdLst>
    <p:notesMasterId r:id="rId72"/>
  </p:notesMasterIdLst>
  <p:sldIdLst>
    <p:sldId id="347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10" r:id="rId16"/>
    <p:sldId id="309" r:id="rId17"/>
    <p:sldId id="308" r:id="rId18"/>
    <p:sldId id="307" r:id="rId19"/>
    <p:sldId id="305" r:id="rId20"/>
    <p:sldId id="306" r:id="rId21"/>
    <p:sldId id="272" r:id="rId22"/>
    <p:sldId id="301" r:id="rId23"/>
    <p:sldId id="302" r:id="rId24"/>
    <p:sldId id="303" r:id="rId25"/>
    <p:sldId id="304" r:id="rId26"/>
    <p:sldId id="311" r:id="rId27"/>
    <p:sldId id="293" r:id="rId28"/>
    <p:sldId id="300" r:id="rId29"/>
    <p:sldId id="294" r:id="rId30"/>
    <p:sldId id="295" r:id="rId31"/>
    <p:sldId id="296" r:id="rId32"/>
    <p:sldId id="297" r:id="rId33"/>
    <p:sldId id="285" r:id="rId34"/>
    <p:sldId id="291" r:id="rId35"/>
    <p:sldId id="312" r:id="rId36"/>
    <p:sldId id="313" r:id="rId37"/>
    <p:sldId id="315" r:id="rId38"/>
    <p:sldId id="314" r:id="rId39"/>
    <p:sldId id="316" r:id="rId40"/>
    <p:sldId id="317" r:id="rId41"/>
    <p:sldId id="369" r:id="rId42"/>
    <p:sldId id="318" r:id="rId43"/>
    <p:sldId id="287" r:id="rId44"/>
    <p:sldId id="342" r:id="rId45"/>
    <p:sldId id="343" r:id="rId46"/>
    <p:sldId id="340" r:id="rId47"/>
    <p:sldId id="341" r:id="rId48"/>
    <p:sldId id="346" r:id="rId49"/>
    <p:sldId id="367" r:id="rId50"/>
    <p:sldId id="366" r:id="rId51"/>
    <p:sldId id="365" r:id="rId52"/>
    <p:sldId id="364" r:id="rId53"/>
    <p:sldId id="368" r:id="rId54"/>
    <p:sldId id="363" r:id="rId55"/>
    <p:sldId id="329" r:id="rId56"/>
    <p:sldId id="328" r:id="rId57"/>
    <p:sldId id="327" r:id="rId58"/>
    <p:sldId id="326" r:id="rId59"/>
    <p:sldId id="330" r:id="rId60"/>
    <p:sldId id="335" r:id="rId61"/>
    <p:sldId id="334" r:id="rId62"/>
    <p:sldId id="336" r:id="rId63"/>
    <p:sldId id="333" r:id="rId64"/>
    <p:sldId id="332" r:id="rId65"/>
    <p:sldId id="324" r:id="rId66"/>
    <p:sldId id="338" r:id="rId67"/>
    <p:sldId id="325" r:id="rId68"/>
    <p:sldId id="337" r:id="rId69"/>
    <p:sldId id="290" r:id="rId70"/>
    <p:sldId id="345" r:id="rId71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77A37C-47CF-2C45-9646-4A5166B1E433}">
          <p14:sldIdLst>
            <p14:sldId id="347"/>
          </p14:sldIdLst>
        </p14:section>
        <p14:section name="Motivation" id="{8E14086E-F9E3-CB45-884B-A36E8181F982}">
          <p14:sldIdLst>
            <p14:sldId id="352"/>
            <p14:sldId id="353"/>
            <p14:sldId id="354"/>
            <p14:sldId id="355"/>
            <p14:sldId id="356"/>
          </p14:sldIdLst>
        </p14:section>
        <p14:section name="Approach" id="{E962214F-F3C0-AA4B-8B1B-DE82015CE918}">
          <p14:sldIdLst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Analysis" id="{D3AF6019-31B4-9842-990E-ACD47BEB7CCD}">
          <p14:sldIdLst>
            <p14:sldId id="310"/>
            <p14:sldId id="309"/>
            <p14:sldId id="308"/>
            <p14:sldId id="307"/>
            <p14:sldId id="305"/>
            <p14:sldId id="306"/>
            <p14:sldId id="272"/>
            <p14:sldId id="301"/>
            <p14:sldId id="302"/>
            <p14:sldId id="303"/>
            <p14:sldId id="304"/>
            <p14:sldId id="311"/>
          </p14:sldIdLst>
        </p14:section>
        <p14:section name="Software Architecture" id="{953A151A-C704-EE41-8176-6E4C19E53B9E}">
          <p14:sldIdLst>
            <p14:sldId id="293"/>
            <p14:sldId id="300"/>
            <p14:sldId id="294"/>
            <p14:sldId id="295"/>
            <p14:sldId id="296"/>
            <p14:sldId id="297"/>
          </p14:sldIdLst>
        </p14:section>
        <p14:section name="Implementation" id="{FA12CE01-5575-AC44-AAE6-A8250BEDD868}">
          <p14:sldIdLst>
            <p14:sldId id="285"/>
            <p14:sldId id="291"/>
            <p14:sldId id="312"/>
            <p14:sldId id="313"/>
            <p14:sldId id="315"/>
            <p14:sldId id="314"/>
            <p14:sldId id="316"/>
            <p14:sldId id="317"/>
            <p14:sldId id="369"/>
            <p14:sldId id="318"/>
          </p14:sldIdLst>
        </p14:section>
        <p14:section name="Testing" id="{9B707EBC-CD9C-344A-A136-8CC7BEDC1476}">
          <p14:sldIdLst>
            <p14:sldId id="287"/>
            <p14:sldId id="342"/>
            <p14:sldId id="343"/>
            <p14:sldId id="340"/>
            <p14:sldId id="341"/>
          </p14:sldIdLst>
        </p14:section>
        <p14:section name="CI" id="{7AA803E4-9879-B845-AE1C-14F6C408EE42}">
          <p14:sldIdLst>
            <p14:sldId id="346"/>
          </p14:sldIdLst>
        </p14:section>
        <p14:section name="Deployment" id="{B3828F2B-DE63-F54B-801E-94DC225565A3}">
          <p14:sldIdLst>
            <p14:sldId id="367"/>
            <p14:sldId id="366"/>
            <p14:sldId id="365"/>
            <p14:sldId id="364"/>
            <p14:sldId id="368"/>
            <p14:sldId id="363"/>
          </p14:sldIdLst>
        </p14:section>
        <p14:section name="MainlineScenario" id="{9786F5FD-7A5A-D340-B0D1-E8786ADDA1B8}">
          <p14:sldIdLst>
            <p14:sldId id="329"/>
            <p14:sldId id="328"/>
            <p14:sldId id="327"/>
            <p14:sldId id="326"/>
            <p14:sldId id="330"/>
            <p14:sldId id="335"/>
            <p14:sldId id="334"/>
            <p14:sldId id="336"/>
            <p14:sldId id="333"/>
            <p14:sldId id="332"/>
            <p14:sldId id="324"/>
            <p14:sldId id="338"/>
            <p14:sldId id="325"/>
            <p14:sldId id="337"/>
          </p14:sldIdLst>
        </p14:section>
        <p14:section name="Demo &amp; Conclusion" id="{843C86B5-C9CE-D040-A08C-F705A3756CA6}">
          <p14:sldIdLst>
            <p14:sldId id="290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0" autoAdjust="0"/>
    <p:restoredTop sz="96221" autoAdjust="0"/>
  </p:normalViewPr>
  <p:slideViewPr>
    <p:cSldViewPr snapToGrid="0">
      <p:cViewPr varScale="1">
        <p:scale>
          <a:sx n="247" d="100"/>
          <a:sy n="247" d="100"/>
        </p:scale>
        <p:origin x="3984" y="184"/>
      </p:cViewPr>
      <p:guideLst>
        <p:guide orient="horz" pos="2159"/>
        <p:guide pos="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13.03.24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68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68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805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37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  <p:pic>
        <p:nvPicPr>
          <p:cNvPr id="2" name="Bildplatzhalter 3">
            <a:extLst>
              <a:ext uri="{FF2B5EF4-FFF2-40B4-BE49-F238E27FC236}">
                <a16:creationId xmlns:a16="http://schemas.microsoft.com/office/drawing/2014/main" id="{FD9A9596-2C4A-B21D-C786-3E4C615B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A255E0C-BA46-414C-B93B-463A74B6056A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6">
            <a:extLst>
              <a:ext uri="{FF2B5EF4-FFF2-40B4-BE49-F238E27FC236}">
                <a16:creationId xmlns:a16="http://schemas.microsoft.com/office/drawing/2014/main" id="{34CE5320-35BE-2940-A98A-E8624493D0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456F2AD-B082-4C40-B548-5501F8DAA2FD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</p:spTree>
    <p:extLst>
      <p:ext uri="{BB962C8B-B14F-4D97-AF65-F5344CB8AC3E}">
        <p14:creationId xmlns:p14="http://schemas.microsoft.com/office/powerpoint/2010/main" val="129015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F4EBDE6-AB90-41AA-9FD9-5846A1BF5E6C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740A20F6-92DA-404A-A087-191B135303C4}" type="datetime4">
              <a:rPr lang="en-US" smtClean="0"/>
              <a:t>March 13, 2024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</a:t>
            </a:r>
          </a:p>
          <a:p>
            <a:pPr lvl="3"/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B89AAD7E-45FA-4315-A93D-FBFB11BECEC9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F31C92CB-E887-49A1-89D8-F84D7E851A6D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88EC468-4A16-43E1-AE8D-AFB1783B0BBF}" type="datetime4">
              <a:rPr lang="en-US" smtClean="0"/>
              <a:t>March 13,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79F28A5-A458-41A3-A1F3-3D6D30ECF45F}" type="datetime4">
              <a:rPr lang="en-US" smtClean="0"/>
              <a:t>March 13,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4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3">
            <a:extLst>
              <a:ext uri="{FF2B5EF4-FFF2-40B4-BE49-F238E27FC236}">
                <a16:creationId xmlns:a16="http://schemas.microsoft.com/office/drawing/2014/main" id="{352817DA-0A74-AE46-BBA5-4ADB5D4F88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6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974CED3-EFED-4069-95EA-4CD91F652799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48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24C77D95-51C1-4D00-BFF0-7F99CC3627C5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88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4A352D04-419C-4B25-A572-CBA5FE51B2EF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82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1A6A913-06DA-4771-B4FD-7A780A785411}" type="datetime4">
              <a:rPr lang="en-US" smtClean="0"/>
              <a:t>March 13,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2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CD596A2-C669-4CD0-A976-13ED2B2147EE}" type="datetime4">
              <a:rPr lang="en-US" smtClean="0"/>
              <a:t>March 13,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93688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A8B043BB-F1AC-41E3-A31B-3BED2C404C7F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7071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DA42B4DC-7C82-BE42-8B43-98733C90C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F0F412E-6302-43BD-86F3-68C92BCEFAA7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2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2B8D648-917D-4B0C-9FBD-207A63C03E30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4728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E69B8DE6-021B-7F4B-B1A0-828F13A9B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2BAD8AA-579C-4682-B026-173A722795AB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</p:spTree>
    <p:extLst>
      <p:ext uri="{BB962C8B-B14F-4D97-AF65-F5344CB8AC3E}">
        <p14:creationId xmlns:p14="http://schemas.microsoft.com/office/powerpoint/2010/main" val="2207789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67F34DA-B1E1-4786-BB5F-D171B8612B89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6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ACDFCFC-E949-42B0-9976-6FB2A855129B}" type="datetime4">
              <a:rPr lang="en-US" smtClean="0"/>
              <a:t>March 13, 2024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927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CF4CAD5-4F8E-4ED3-BFA6-CA791BA9F821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39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2542C8C-558F-4137-8265-9B321A1AE65B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912580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E74290C-0FB7-4906-971D-5853136A201E}" type="datetime4">
              <a:rPr lang="en-US" smtClean="0"/>
              <a:t>March 13,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30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DA9EFB5C-AFDB-4565-A383-24999B966811}" type="datetime4">
              <a:rPr lang="en-US" smtClean="0"/>
              <a:t>March 13,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867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99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3">
            <a:extLst>
              <a:ext uri="{FF2B5EF4-FFF2-40B4-BE49-F238E27FC236}">
                <a16:creationId xmlns:a16="http://schemas.microsoft.com/office/drawing/2014/main" id="{EBDFCD1D-3B9E-AD48-9904-77642DDBE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4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62C1F81-0292-4658-B990-314031B5EEE0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26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D558F984-26B4-4933-8516-FE1535DED93C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540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3E4C659-E679-417B-A9E8-A603DCE1B207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5654299-21F5-4380-A5B0-36A76B3ABC3F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4BD4C5A-35E9-47D6-BDD6-A15EE1F6811B}" type="datetime4">
              <a:rPr lang="en-US" smtClean="0"/>
              <a:t>March 13,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5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7046FD4F-6F20-4022-8CF1-AABFBE35CA69}" type="datetime4">
              <a:rPr lang="en-US" smtClean="0"/>
              <a:t>March 13,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66610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63BD3E5-C6B0-41CB-8EEA-5A19D71A579A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780322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1E5EB97-EF72-C743-B225-36D9314C2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DD5701E-F27F-4FC7-9A65-8970DD43482C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92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24FF91D-7296-4205-8BDB-A92220A41345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2468950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C4C0195D-65D3-B64E-9505-9813519B3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1" y="1771495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A5B49F6-B86F-4AD3-8EB4-0DC3B07A0E87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9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3AD220D-9F11-4B7D-8A9D-9C2F5BED8E3F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740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4502107-A1C5-4378-9800-447D95495502}" type="datetime4">
              <a:rPr lang="en-US" smtClean="0"/>
              <a:t>March 13, 2024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3715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4FAC4E8C-1250-48A6-B04C-BC56622F1CB3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893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92D16ED-EDD1-4A5D-BA1C-CC77859519F8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85676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DB31224-A2BA-46E6-8C08-B9EBE4CA9847}" type="datetime4">
              <a:rPr lang="en-US" smtClean="0"/>
              <a:t>March 13,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75D5D3D-2EDA-453D-A98B-ACA198EE4F58}" type="datetime4">
              <a:rPr lang="en-US" smtClean="0"/>
              <a:t>March 13,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673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B47A60A-81C1-450A-8258-62C9DE38B110}" type="datetime4">
              <a:rPr lang="en-US" smtClean="0"/>
              <a:t>March 13,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4335A851-D77C-41AE-86D7-230684EEBDD1}" type="datetime4">
              <a:rPr lang="en-US" smtClean="0"/>
              <a:t>March 13,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2D4E77B-683C-46D8-9FBD-45D28C443896}" type="datetime4">
              <a:rPr lang="en-US" smtClean="0"/>
              <a:t>March 13,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48B8F8E-2E80-4FE8-B44D-BD31B836C218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AD469279-E5C8-404C-94A7-9CE4F8C2FF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0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AE96706-7997-401A-B3C6-DD0629218309}" type="datetime4">
              <a:rPr lang="en-US" smtClean="0"/>
              <a:t>March 13,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4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94C81A-DFE5-4252-ACE3-7B558C600C33}" type="datetime4">
              <a:rPr lang="en-US" smtClean="0"/>
              <a:t>March 13, 2024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Tim Lachenicht &amp; Tobias Kässmann </a:t>
            </a:r>
            <a:r>
              <a:rPr lang="en-US" altLang="de-DE" sz="1200" dirty="0"/>
              <a:t>–</a:t>
            </a:r>
            <a:r>
              <a:rPr lang="de-DE" sz="1200" dirty="0"/>
              <a:t> FinanceTracker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Develop Any Microservice System – ISE – KASTEL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88" r:id="rId8"/>
    <p:sldLayoutId id="2147483691" r:id="rId9"/>
    <p:sldLayoutId id="2147483689" r:id="rId10"/>
    <p:sldLayoutId id="2147483692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02C4C1C-1ED3-4954-B0E9-D63D775CC421}" type="datetime4">
              <a:rPr lang="en-US" smtClean="0"/>
              <a:t>March 13, 2024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Maria Mustermann - Title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Name of Division, Institute, Business Unit</a:t>
            </a:r>
          </a:p>
        </p:txBody>
      </p:sp>
    </p:spTree>
    <p:extLst>
      <p:ext uri="{BB962C8B-B14F-4D97-AF65-F5344CB8AC3E}">
        <p14:creationId xmlns:p14="http://schemas.microsoft.com/office/powerpoint/2010/main" val="136758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6BE16BE-510F-4DC1-B9F9-23B25996BEBF}" type="datetime4">
              <a:rPr lang="en-US" smtClean="0"/>
              <a:t>March 13, 2024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Maria Mustermann - Title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/>
              <a:t>Name of Division, Institute, Business Unit</a:t>
            </a:r>
            <a:endParaRPr lang="en-US" altLang="de-DE" sz="1200" dirty="0"/>
          </a:p>
        </p:txBody>
      </p:sp>
    </p:spTree>
    <p:extLst>
      <p:ext uri="{BB962C8B-B14F-4D97-AF65-F5344CB8AC3E}">
        <p14:creationId xmlns:p14="http://schemas.microsoft.com/office/powerpoint/2010/main" val="424021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3.svg"/><Relationship Id="rId3" Type="http://schemas.openxmlformats.org/officeDocument/2006/relationships/image" Target="../media/image31.svg"/><Relationship Id="rId7" Type="http://schemas.openxmlformats.org/officeDocument/2006/relationships/image" Target="../media/image21.svg"/><Relationship Id="rId12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Uinyw/financetrack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894607"/>
            <a:ext cx="11366076" cy="1697678"/>
          </a:xfrm>
        </p:spPr>
        <p:txBody>
          <a:bodyPr>
            <a:noAutofit/>
          </a:bodyPr>
          <a:lstStyle/>
          <a:p>
            <a:r>
              <a:rPr lang="de-DE" sz="3200" dirty="0"/>
              <a:t>FinanceTracker</a:t>
            </a:r>
          </a:p>
          <a:p>
            <a:r>
              <a:rPr lang="de-DE" sz="1800" dirty="0"/>
              <a:t>Presentation: WS 23/24 Praktikum Ingenieursmäßige Software-Entwicklung</a:t>
            </a:r>
          </a:p>
          <a:p>
            <a:r>
              <a:rPr lang="de-DE" sz="1800" dirty="0"/>
              <a:t>Presenters: Tim Lachenicht &amp; Tobias Kässmann</a:t>
            </a:r>
          </a:p>
          <a:p>
            <a:r>
              <a:rPr lang="de-DE" sz="1800" dirty="0"/>
              <a:t>Supervisors: Dr. Yves Kirschner &amp; Prof. Ralf Reussner</a:t>
            </a:r>
          </a:p>
          <a:p>
            <a:pPr algn="r"/>
            <a:r>
              <a:rPr lang="de-DE" sz="1800" dirty="0"/>
              <a:t>Karlsruhe 15.03.2024</a:t>
            </a:r>
          </a:p>
        </p:txBody>
      </p:sp>
    </p:spTree>
    <p:extLst>
      <p:ext uri="{BB962C8B-B14F-4D97-AF65-F5344CB8AC3E}">
        <p14:creationId xmlns:p14="http://schemas.microsoft.com/office/powerpoint/2010/main" val="948228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D9F68-C047-DB1A-DC53-F054BFA7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7034-D5FF-39D5-009B-46E663C7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0DBE53-5001-5C33-BF98-CFD4824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Microservice Engineering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7968B-3286-710D-2014-7EE346F0A98B}"/>
              </a:ext>
            </a:extLst>
          </p:cNvPr>
          <p:cNvSpPr/>
          <p:nvPr/>
        </p:nvSpPr>
        <p:spPr>
          <a:xfrm>
            <a:off x="655950" y="2524590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Domain/Architecture Design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54FD6-FF79-13D2-7BF4-EB0F3AD3BA93}"/>
              </a:ext>
            </a:extLst>
          </p:cNvPr>
          <p:cNvSpPr/>
          <p:nvPr/>
        </p:nvSpPr>
        <p:spPr>
          <a:xfrm>
            <a:off x="655950" y="1638193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Requirement Analysis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6C9BE-DE4F-E6D3-C9BA-7FED9A995333}"/>
              </a:ext>
            </a:extLst>
          </p:cNvPr>
          <p:cNvSpPr/>
          <p:nvPr/>
        </p:nvSpPr>
        <p:spPr>
          <a:xfrm>
            <a:off x="655950" y="3417131"/>
            <a:ext cx="3542888" cy="6482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API Specification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4FF3D-ECC9-187D-1492-670392FDE023}"/>
              </a:ext>
            </a:extLst>
          </p:cNvPr>
          <p:cNvSpPr/>
          <p:nvPr/>
        </p:nvSpPr>
        <p:spPr>
          <a:xfrm>
            <a:off x="655950" y="430967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Implementation &amp; Test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DD0BF-4B07-B6FA-A4A0-A3CFF8ECCB8B}"/>
              </a:ext>
            </a:extLst>
          </p:cNvPr>
          <p:cNvSpPr/>
          <p:nvPr/>
        </p:nvSpPr>
        <p:spPr>
          <a:xfrm>
            <a:off x="655950" y="5206028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Deployment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Arrow: Curved Right 1">
            <a:extLst>
              <a:ext uri="{FF2B5EF4-FFF2-40B4-BE49-F238E27FC236}">
                <a16:creationId xmlns:a16="http://schemas.microsoft.com/office/drawing/2014/main" id="{F50B1260-9725-3998-BC41-8CC55341503F}"/>
              </a:ext>
            </a:extLst>
          </p:cNvPr>
          <p:cNvSpPr/>
          <p:nvPr/>
        </p:nvSpPr>
        <p:spPr>
          <a:xfrm>
            <a:off x="282238" y="2146366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urved Right 1">
            <a:extLst>
              <a:ext uri="{FF2B5EF4-FFF2-40B4-BE49-F238E27FC236}">
                <a16:creationId xmlns:a16="http://schemas.microsoft.com/office/drawing/2014/main" id="{96C2D13A-87A8-9342-FE2D-37474F6161CE}"/>
              </a:ext>
            </a:extLst>
          </p:cNvPr>
          <p:cNvSpPr/>
          <p:nvPr/>
        </p:nvSpPr>
        <p:spPr>
          <a:xfrm>
            <a:off x="282238" y="3035917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Right 1">
            <a:extLst>
              <a:ext uri="{FF2B5EF4-FFF2-40B4-BE49-F238E27FC236}">
                <a16:creationId xmlns:a16="http://schemas.microsoft.com/office/drawing/2014/main" id="{4B65556C-7532-878F-0CC9-DA38AD051DD0}"/>
              </a:ext>
            </a:extLst>
          </p:cNvPr>
          <p:cNvSpPr/>
          <p:nvPr/>
        </p:nvSpPr>
        <p:spPr>
          <a:xfrm>
            <a:off x="282238" y="3932108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Right 1">
            <a:extLst>
              <a:ext uri="{FF2B5EF4-FFF2-40B4-BE49-F238E27FC236}">
                <a16:creationId xmlns:a16="http://schemas.microsoft.com/office/drawing/2014/main" id="{9A4D74E7-B2D5-05BE-85A8-8772479136BA}"/>
              </a:ext>
            </a:extLst>
          </p:cNvPr>
          <p:cNvSpPr/>
          <p:nvPr/>
        </p:nvSpPr>
        <p:spPr>
          <a:xfrm>
            <a:off x="282238" y="4815573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66282A-91D6-E285-E74C-59E4BA81FCB3}"/>
              </a:ext>
            </a:extLst>
          </p:cNvPr>
          <p:cNvSpPr/>
          <p:nvPr/>
        </p:nvSpPr>
        <p:spPr>
          <a:xfrm>
            <a:off x="6095999" y="1638193"/>
            <a:ext cx="5651716" cy="4216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9556B02-8D3E-6499-E95A-543CFC320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8" y="1965030"/>
            <a:ext cx="4363761" cy="3552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Goal:</a:t>
            </a:r>
            <a:endParaRPr lang="de-DE" dirty="0"/>
          </a:p>
          <a:p>
            <a:r>
              <a:rPr lang="de-DE" dirty="0"/>
              <a:t>Derive microservices (MS) from domains</a:t>
            </a:r>
          </a:p>
          <a:p>
            <a:r>
              <a:rPr lang="de-DE" dirty="0"/>
              <a:t>Specify API for each MS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Artifacts:</a:t>
            </a:r>
          </a:p>
          <a:p>
            <a:r>
              <a:rPr lang="de-DE" dirty="0"/>
              <a:t>OpenAPI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862917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D9F68-C047-DB1A-DC53-F054BFA7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7034-D5FF-39D5-009B-46E663C7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0DBE53-5001-5C33-BF98-CFD4824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Microservice Engineering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7968B-3286-710D-2014-7EE346F0A98B}"/>
              </a:ext>
            </a:extLst>
          </p:cNvPr>
          <p:cNvSpPr/>
          <p:nvPr/>
        </p:nvSpPr>
        <p:spPr>
          <a:xfrm>
            <a:off x="655950" y="2524590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Domain/Architecture Design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54FD6-FF79-13D2-7BF4-EB0F3AD3BA93}"/>
              </a:ext>
            </a:extLst>
          </p:cNvPr>
          <p:cNvSpPr/>
          <p:nvPr/>
        </p:nvSpPr>
        <p:spPr>
          <a:xfrm>
            <a:off x="655950" y="1638193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Requirement Analysis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6C9BE-DE4F-E6D3-C9BA-7FED9A995333}"/>
              </a:ext>
            </a:extLst>
          </p:cNvPr>
          <p:cNvSpPr/>
          <p:nvPr/>
        </p:nvSpPr>
        <p:spPr>
          <a:xfrm>
            <a:off x="655950" y="341713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API Specification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4FF3D-ECC9-187D-1492-670392FDE023}"/>
              </a:ext>
            </a:extLst>
          </p:cNvPr>
          <p:cNvSpPr/>
          <p:nvPr/>
        </p:nvSpPr>
        <p:spPr>
          <a:xfrm>
            <a:off x="655950" y="4309671"/>
            <a:ext cx="3542888" cy="6482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Implementation &amp; Test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DD0BF-4B07-B6FA-A4A0-A3CFF8ECCB8B}"/>
              </a:ext>
            </a:extLst>
          </p:cNvPr>
          <p:cNvSpPr/>
          <p:nvPr/>
        </p:nvSpPr>
        <p:spPr>
          <a:xfrm>
            <a:off x="655950" y="5206028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Deployment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Arrow: Curved Right 1">
            <a:extLst>
              <a:ext uri="{FF2B5EF4-FFF2-40B4-BE49-F238E27FC236}">
                <a16:creationId xmlns:a16="http://schemas.microsoft.com/office/drawing/2014/main" id="{F50B1260-9725-3998-BC41-8CC55341503F}"/>
              </a:ext>
            </a:extLst>
          </p:cNvPr>
          <p:cNvSpPr/>
          <p:nvPr/>
        </p:nvSpPr>
        <p:spPr>
          <a:xfrm>
            <a:off x="282238" y="2146366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urved Right 1">
            <a:extLst>
              <a:ext uri="{FF2B5EF4-FFF2-40B4-BE49-F238E27FC236}">
                <a16:creationId xmlns:a16="http://schemas.microsoft.com/office/drawing/2014/main" id="{96C2D13A-87A8-9342-FE2D-37474F6161CE}"/>
              </a:ext>
            </a:extLst>
          </p:cNvPr>
          <p:cNvSpPr/>
          <p:nvPr/>
        </p:nvSpPr>
        <p:spPr>
          <a:xfrm>
            <a:off x="282238" y="3035917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Right 1">
            <a:extLst>
              <a:ext uri="{FF2B5EF4-FFF2-40B4-BE49-F238E27FC236}">
                <a16:creationId xmlns:a16="http://schemas.microsoft.com/office/drawing/2014/main" id="{4B65556C-7532-878F-0CC9-DA38AD051DD0}"/>
              </a:ext>
            </a:extLst>
          </p:cNvPr>
          <p:cNvSpPr/>
          <p:nvPr/>
        </p:nvSpPr>
        <p:spPr>
          <a:xfrm>
            <a:off x="282238" y="3932108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Right 1">
            <a:extLst>
              <a:ext uri="{FF2B5EF4-FFF2-40B4-BE49-F238E27FC236}">
                <a16:creationId xmlns:a16="http://schemas.microsoft.com/office/drawing/2014/main" id="{9A4D74E7-B2D5-05BE-85A8-8772479136BA}"/>
              </a:ext>
            </a:extLst>
          </p:cNvPr>
          <p:cNvSpPr/>
          <p:nvPr/>
        </p:nvSpPr>
        <p:spPr>
          <a:xfrm>
            <a:off x="282238" y="4815573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66282A-91D6-E285-E74C-59E4BA81FCB3}"/>
              </a:ext>
            </a:extLst>
          </p:cNvPr>
          <p:cNvSpPr/>
          <p:nvPr/>
        </p:nvSpPr>
        <p:spPr>
          <a:xfrm>
            <a:off x="6095999" y="1638193"/>
            <a:ext cx="5651716" cy="4216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9556B02-8D3E-6499-E95A-543CFC320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8" y="1965030"/>
            <a:ext cx="4653062" cy="3552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Goal:</a:t>
            </a:r>
            <a:endParaRPr lang="de-DE" dirty="0"/>
          </a:p>
          <a:p>
            <a:r>
              <a:rPr lang="de-DE" dirty="0"/>
              <a:t>Implement MSs based on domain model and API spec</a:t>
            </a:r>
          </a:p>
          <a:p>
            <a:r>
              <a:rPr lang="de-DE" dirty="0"/>
              <a:t>Test MSs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Artifacts:</a:t>
            </a:r>
          </a:p>
          <a:p>
            <a:r>
              <a:rPr lang="de-DE" dirty="0"/>
              <a:t>Java Source Code</a:t>
            </a:r>
          </a:p>
          <a:p>
            <a:r>
              <a:rPr lang="de-DE" dirty="0"/>
              <a:t>Unit, Integration &amp; E2E Tests</a:t>
            </a:r>
          </a:p>
        </p:txBody>
      </p:sp>
    </p:spTree>
    <p:extLst>
      <p:ext uri="{BB962C8B-B14F-4D97-AF65-F5344CB8AC3E}">
        <p14:creationId xmlns:p14="http://schemas.microsoft.com/office/powerpoint/2010/main" val="387980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D9F68-C047-DB1A-DC53-F054BFA7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7034-D5FF-39D5-009B-46E663C7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0DBE53-5001-5C33-BF98-CFD4824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Microservice Engineering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7968B-3286-710D-2014-7EE346F0A98B}"/>
              </a:ext>
            </a:extLst>
          </p:cNvPr>
          <p:cNvSpPr/>
          <p:nvPr/>
        </p:nvSpPr>
        <p:spPr>
          <a:xfrm>
            <a:off x="655950" y="2524590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Domain/Architecture Design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54FD6-FF79-13D2-7BF4-EB0F3AD3BA93}"/>
              </a:ext>
            </a:extLst>
          </p:cNvPr>
          <p:cNvSpPr/>
          <p:nvPr/>
        </p:nvSpPr>
        <p:spPr>
          <a:xfrm>
            <a:off x="655950" y="1638193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Requirement Analysis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6C9BE-DE4F-E6D3-C9BA-7FED9A995333}"/>
              </a:ext>
            </a:extLst>
          </p:cNvPr>
          <p:cNvSpPr/>
          <p:nvPr/>
        </p:nvSpPr>
        <p:spPr>
          <a:xfrm>
            <a:off x="655950" y="341713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API Specification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4FF3D-ECC9-187D-1492-670392FDE023}"/>
              </a:ext>
            </a:extLst>
          </p:cNvPr>
          <p:cNvSpPr/>
          <p:nvPr/>
        </p:nvSpPr>
        <p:spPr>
          <a:xfrm>
            <a:off x="655950" y="430967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Implementation &amp; Test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DD0BF-4B07-B6FA-A4A0-A3CFF8ECCB8B}"/>
              </a:ext>
            </a:extLst>
          </p:cNvPr>
          <p:cNvSpPr/>
          <p:nvPr/>
        </p:nvSpPr>
        <p:spPr>
          <a:xfrm>
            <a:off x="655950" y="5206028"/>
            <a:ext cx="3542888" cy="648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Deployment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Arrow: Curved Right 1">
            <a:extLst>
              <a:ext uri="{FF2B5EF4-FFF2-40B4-BE49-F238E27FC236}">
                <a16:creationId xmlns:a16="http://schemas.microsoft.com/office/drawing/2014/main" id="{F50B1260-9725-3998-BC41-8CC55341503F}"/>
              </a:ext>
            </a:extLst>
          </p:cNvPr>
          <p:cNvSpPr/>
          <p:nvPr/>
        </p:nvSpPr>
        <p:spPr>
          <a:xfrm>
            <a:off x="282238" y="2146366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urved Right 1">
            <a:extLst>
              <a:ext uri="{FF2B5EF4-FFF2-40B4-BE49-F238E27FC236}">
                <a16:creationId xmlns:a16="http://schemas.microsoft.com/office/drawing/2014/main" id="{96C2D13A-87A8-9342-FE2D-37474F6161CE}"/>
              </a:ext>
            </a:extLst>
          </p:cNvPr>
          <p:cNvSpPr/>
          <p:nvPr/>
        </p:nvSpPr>
        <p:spPr>
          <a:xfrm>
            <a:off x="282238" y="3035917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Right 1">
            <a:extLst>
              <a:ext uri="{FF2B5EF4-FFF2-40B4-BE49-F238E27FC236}">
                <a16:creationId xmlns:a16="http://schemas.microsoft.com/office/drawing/2014/main" id="{4B65556C-7532-878F-0CC9-DA38AD051DD0}"/>
              </a:ext>
            </a:extLst>
          </p:cNvPr>
          <p:cNvSpPr/>
          <p:nvPr/>
        </p:nvSpPr>
        <p:spPr>
          <a:xfrm>
            <a:off x="282238" y="3932108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Right 1">
            <a:extLst>
              <a:ext uri="{FF2B5EF4-FFF2-40B4-BE49-F238E27FC236}">
                <a16:creationId xmlns:a16="http://schemas.microsoft.com/office/drawing/2014/main" id="{9A4D74E7-B2D5-05BE-85A8-8772479136BA}"/>
              </a:ext>
            </a:extLst>
          </p:cNvPr>
          <p:cNvSpPr/>
          <p:nvPr/>
        </p:nvSpPr>
        <p:spPr>
          <a:xfrm>
            <a:off x="282238" y="4815573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66282A-91D6-E285-E74C-59E4BA81FCB3}"/>
              </a:ext>
            </a:extLst>
          </p:cNvPr>
          <p:cNvSpPr/>
          <p:nvPr/>
        </p:nvSpPr>
        <p:spPr>
          <a:xfrm>
            <a:off x="6095999" y="1638193"/>
            <a:ext cx="5651716" cy="4216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9556B02-8D3E-6499-E95A-543CFC320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8" y="1965030"/>
            <a:ext cx="4653062" cy="3552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Goal:</a:t>
            </a:r>
            <a:endParaRPr lang="de-DE" dirty="0"/>
          </a:p>
          <a:p>
            <a:r>
              <a:rPr lang="de-DE" dirty="0"/>
              <a:t>Containerize MSs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Artifacts:</a:t>
            </a:r>
          </a:p>
          <a:p>
            <a:r>
              <a:rPr lang="de-DE" dirty="0"/>
              <a:t>Dockerfiles</a:t>
            </a:r>
          </a:p>
          <a:p>
            <a:r>
              <a:rPr lang="de-DE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73166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0F8765-4024-A910-4EE4-9DDB1D3CA69D}"/>
              </a:ext>
            </a:extLst>
          </p:cNvPr>
          <p:cNvGrpSpPr/>
          <p:nvPr/>
        </p:nvGrpSpPr>
        <p:grpSpPr>
          <a:xfrm>
            <a:off x="5830798" y="778745"/>
            <a:ext cx="606659" cy="951719"/>
            <a:chOff x="5656325" y="2585003"/>
            <a:chExt cx="606659" cy="951719"/>
          </a:xfrm>
        </p:grpSpPr>
        <p:pic>
          <p:nvPicPr>
            <p:cNvPr id="6" name="Graphic 29">
              <a:extLst>
                <a:ext uri="{FF2B5EF4-FFF2-40B4-BE49-F238E27FC236}">
                  <a16:creationId xmlns:a16="http://schemas.microsoft.com/office/drawing/2014/main" id="{D3B765D9-D7AE-A5EE-AA81-C7C80AD3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6325" y="2585003"/>
              <a:ext cx="606659" cy="6066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3B74A2-5C2B-5AB4-5346-545582FD915F}"/>
                </a:ext>
              </a:extLst>
            </p:cNvPr>
            <p:cNvSpPr txBox="1"/>
            <p:nvPr/>
          </p:nvSpPr>
          <p:spPr>
            <a:xfrm>
              <a:off x="5693394" y="3228945"/>
              <a:ext cx="532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Lars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613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0F8765-4024-A910-4EE4-9DDB1D3CA69D}"/>
              </a:ext>
            </a:extLst>
          </p:cNvPr>
          <p:cNvGrpSpPr/>
          <p:nvPr/>
        </p:nvGrpSpPr>
        <p:grpSpPr>
          <a:xfrm>
            <a:off x="5830798" y="778745"/>
            <a:ext cx="606659" cy="951719"/>
            <a:chOff x="5656325" y="2585003"/>
            <a:chExt cx="606659" cy="951719"/>
          </a:xfrm>
        </p:grpSpPr>
        <p:pic>
          <p:nvPicPr>
            <p:cNvPr id="6" name="Graphic 29">
              <a:extLst>
                <a:ext uri="{FF2B5EF4-FFF2-40B4-BE49-F238E27FC236}">
                  <a16:creationId xmlns:a16="http://schemas.microsoft.com/office/drawing/2014/main" id="{D3B765D9-D7AE-A5EE-AA81-C7C80AD3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6325" y="2585003"/>
              <a:ext cx="606659" cy="6066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3B74A2-5C2B-5AB4-5346-545582FD915F}"/>
                </a:ext>
              </a:extLst>
            </p:cNvPr>
            <p:cNvSpPr txBox="1"/>
            <p:nvPr/>
          </p:nvSpPr>
          <p:spPr>
            <a:xfrm>
              <a:off x="5693394" y="3228945"/>
              <a:ext cx="532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Lars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E000B3-D900-9888-EB1D-9DCA104177B9}"/>
              </a:ext>
            </a:extLst>
          </p:cNvPr>
          <p:cNvGrpSpPr/>
          <p:nvPr/>
        </p:nvGrpSpPr>
        <p:grpSpPr>
          <a:xfrm>
            <a:off x="5493693" y="3905891"/>
            <a:ext cx="1280863" cy="951718"/>
            <a:chOff x="5319222" y="2585004"/>
            <a:chExt cx="1280863" cy="951718"/>
          </a:xfrm>
        </p:grpSpPr>
        <p:pic>
          <p:nvPicPr>
            <p:cNvPr id="12" name="Graphic 29" descr="Bank outline">
              <a:extLst>
                <a:ext uri="{FF2B5EF4-FFF2-40B4-BE49-F238E27FC236}">
                  <a16:creationId xmlns:a16="http://schemas.microsoft.com/office/drawing/2014/main" id="{CC317416-ACA2-05CB-4D9F-2E99F12C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6204BD-C86C-052F-D00A-33434E37D908}"/>
                </a:ext>
              </a:extLst>
            </p:cNvPr>
            <p:cNvSpPr txBox="1"/>
            <p:nvPr/>
          </p:nvSpPr>
          <p:spPr>
            <a:xfrm>
              <a:off x="5319222" y="3228945"/>
              <a:ext cx="1280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Bank Account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F4C80E-9F48-3EAB-44F8-6DA68C3ECA2E}"/>
              </a:ext>
            </a:extLst>
          </p:cNvPr>
          <p:cNvCxnSpPr>
            <a:stCxn id="7" idx="2"/>
          </p:cNvCxnSpPr>
          <p:nvPr/>
        </p:nvCxnSpPr>
        <p:spPr>
          <a:xfrm flipH="1">
            <a:off x="6134124" y="1730464"/>
            <a:ext cx="2" cy="2175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99BEF1-1A5B-C571-1705-EE901D81B739}"/>
              </a:ext>
            </a:extLst>
          </p:cNvPr>
          <p:cNvSpPr txBox="1"/>
          <p:nvPr/>
        </p:nvSpPr>
        <p:spPr>
          <a:xfrm>
            <a:off x="6169329" y="2662833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owns</a:t>
            </a:r>
          </a:p>
        </p:txBody>
      </p:sp>
    </p:spTree>
    <p:extLst>
      <p:ext uri="{BB962C8B-B14F-4D97-AF65-F5344CB8AC3E}">
        <p14:creationId xmlns:p14="http://schemas.microsoft.com/office/powerpoint/2010/main" val="298460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0F8765-4024-A910-4EE4-9DDB1D3CA69D}"/>
              </a:ext>
            </a:extLst>
          </p:cNvPr>
          <p:cNvGrpSpPr/>
          <p:nvPr/>
        </p:nvGrpSpPr>
        <p:grpSpPr>
          <a:xfrm>
            <a:off x="5830798" y="778745"/>
            <a:ext cx="606659" cy="951719"/>
            <a:chOff x="5656325" y="2585003"/>
            <a:chExt cx="606659" cy="951719"/>
          </a:xfrm>
        </p:grpSpPr>
        <p:pic>
          <p:nvPicPr>
            <p:cNvPr id="6" name="Graphic 29">
              <a:extLst>
                <a:ext uri="{FF2B5EF4-FFF2-40B4-BE49-F238E27FC236}">
                  <a16:creationId xmlns:a16="http://schemas.microsoft.com/office/drawing/2014/main" id="{D3B765D9-D7AE-A5EE-AA81-C7C80AD3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6325" y="2585003"/>
              <a:ext cx="606659" cy="6066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3B74A2-5C2B-5AB4-5346-545582FD915F}"/>
                </a:ext>
              </a:extLst>
            </p:cNvPr>
            <p:cNvSpPr txBox="1"/>
            <p:nvPr/>
          </p:nvSpPr>
          <p:spPr>
            <a:xfrm>
              <a:off x="5693394" y="3228945"/>
              <a:ext cx="532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Lars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E000B3-D900-9888-EB1D-9DCA104177B9}"/>
              </a:ext>
            </a:extLst>
          </p:cNvPr>
          <p:cNvGrpSpPr/>
          <p:nvPr/>
        </p:nvGrpSpPr>
        <p:grpSpPr>
          <a:xfrm>
            <a:off x="5493693" y="3905891"/>
            <a:ext cx="1280863" cy="951718"/>
            <a:chOff x="5319222" y="2585004"/>
            <a:chExt cx="1280863" cy="951718"/>
          </a:xfrm>
        </p:grpSpPr>
        <p:pic>
          <p:nvPicPr>
            <p:cNvPr id="12" name="Graphic 29" descr="Bank outline">
              <a:extLst>
                <a:ext uri="{FF2B5EF4-FFF2-40B4-BE49-F238E27FC236}">
                  <a16:creationId xmlns:a16="http://schemas.microsoft.com/office/drawing/2014/main" id="{CC317416-ACA2-05CB-4D9F-2E99F12C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6204BD-C86C-052F-D00A-33434E37D908}"/>
                </a:ext>
              </a:extLst>
            </p:cNvPr>
            <p:cNvSpPr txBox="1"/>
            <p:nvPr/>
          </p:nvSpPr>
          <p:spPr>
            <a:xfrm>
              <a:off x="5319222" y="3228945"/>
              <a:ext cx="1280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Bank Account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F4C80E-9F48-3EAB-44F8-6DA68C3ECA2E}"/>
              </a:ext>
            </a:extLst>
          </p:cNvPr>
          <p:cNvCxnSpPr>
            <a:stCxn id="7" idx="2"/>
          </p:cNvCxnSpPr>
          <p:nvPr/>
        </p:nvCxnSpPr>
        <p:spPr>
          <a:xfrm flipH="1">
            <a:off x="6134124" y="1730464"/>
            <a:ext cx="2" cy="2175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99BEF1-1A5B-C571-1705-EE901D81B739}"/>
              </a:ext>
            </a:extLst>
          </p:cNvPr>
          <p:cNvSpPr txBox="1"/>
          <p:nvPr/>
        </p:nvSpPr>
        <p:spPr>
          <a:xfrm>
            <a:off x="6169329" y="2662833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owns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FC124B-2764-506F-CDAC-D96249E50EF2}"/>
              </a:ext>
            </a:extLst>
          </p:cNvPr>
          <p:cNvGrpSpPr/>
          <p:nvPr/>
        </p:nvGrpSpPr>
        <p:grpSpPr>
          <a:xfrm>
            <a:off x="2707299" y="1576575"/>
            <a:ext cx="1688283" cy="951718"/>
            <a:chOff x="5115516" y="2585004"/>
            <a:chExt cx="1688283" cy="951718"/>
          </a:xfrm>
        </p:grpSpPr>
        <p:pic>
          <p:nvPicPr>
            <p:cNvPr id="20" name="Graphic 29" descr="Money outline">
              <a:extLst>
                <a:ext uri="{FF2B5EF4-FFF2-40B4-BE49-F238E27FC236}">
                  <a16:creationId xmlns:a16="http://schemas.microsoft.com/office/drawing/2014/main" id="{8000B414-E00D-CDA9-7CA3-92D45B5F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E3FD22-67D2-DB9A-C998-03F56D3AA285}"/>
                </a:ext>
              </a:extLst>
            </p:cNvPr>
            <p:cNvSpPr txBox="1"/>
            <p:nvPr/>
          </p:nvSpPr>
          <p:spPr>
            <a:xfrm>
              <a:off x="5115516" y="3228945"/>
              <a:ext cx="168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Income &amp; Expense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EA5A2D-1E5F-428F-C99B-566C551A9C38}"/>
              </a:ext>
            </a:extLst>
          </p:cNvPr>
          <p:cNvCxnSpPr>
            <a:cxnSpLocks/>
          </p:cNvCxnSpPr>
          <p:nvPr/>
        </p:nvCxnSpPr>
        <p:spPr>
          <a:xfrm flipH="1">
            <a:off x="3981115" y="1082075"/>
            <a:ext cx="1832079" cy="6483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9F0A86-A23B-123D-BE48-9B9833E1BEFB}"/>
              </a:ext>
            </a:extLst>
          </p:cNvPr>
          <p:cNvSpPr txBox="1"/>
          <p:nvPr/>
        </p:nvSpPr>
        <p:spPr>
          <a:xfrm>
            <a:off x="4423948" y="10774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has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A05810-189F-80B9-A4A3-0B0DD01644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551441" y="2528293"/>
            <a:ext cx="2261753" cy="1597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5A5051-0A14-A6AF-98F6-6C3D928F38AE}"/>
              </a:ext>
            </a:extLst>
          </p:cNvPr>
          <p:cNvSpPr txBox="1"/>
          <p:nvPr/>
        </p:nvSpPr>
        <p:spPr>
          <a:xfrm>
            <a:off x="3409798" y="3365554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</a:t>
            </a:r>
            <a:r>
              <a:rPr lang="en-DE" sz="1400" dirty="0"/>
              <a:t>ransferred via</a:t>
            </a:r>
          </a:p>
        </p:txBody>
      </p:sp>
    </p:spTree>
    <p:extLst>
      <p:ext uri="{BB962C8B-B14F-4D97-AF65-F5344CB8AC3E}">
        <p14:creationId xmlns:p14="http://schemas.microsoft.com/office/powerpoint/2010/main" val="3875904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0F8765-4024-A910-4EE4-9DDB1D3CA69D}"/>
              </a:ext>
            </a:extLst>
          </p:cNvPr>
          <p:cNvGrpSpPr/>
          <p:nvPr/>
        </p:nvGrpSpPr>
        <p:grpSpPr>
          <a:xfrm>
            <a:off x="5830798" y="778745"/>
            <a:ext cx="606659" cy="951719"/>
            <a:chOff x="5656325" y="2585003"/>
            <a:chExt cx="606659" cy="951719"/>
          </a:xfrm>
        </p:grpSpPr>
        <p:pic>
          <p:nvPicPr>
            <p:cNvPr id="6" name="Graphic 29">
              <a:extLst>
                <a:ext uri="{FF2B5EF4-FFF2-40B4-BE49-F238E27FC236}">
                  <a16:creationId xmlns:a16="http://schemas.microsoft.com/office/drawing/2014/main" id="{D3B765D9-D7AE-A5EE-AA81-C7C80AD3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6325" y="2585003"/>
              <a:ext cx="606659" cy="6066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3B74A2-5C2B-5AB4-5346-545582FD915F}"/>
                </a:ext>
              </a:extLst>
            </p:cNvPr>
            <p:cNvSpPr txBox="1"/>
            <p:nvPr/>
          </p:nvSpPr>
          <p:spPr>
            <a:xfrm>
              <a:off x="5693394" y="3228945"/>
              <a:ext cx="532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Lars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E000B3-D900-9888-EB1D-9DCA104177B9}"/>
              </a:ext>
            </a:extLst>
          </p:cNvPr>
          <p:cNvGrpSpPr/>
          <p:nvPr/>
        </p:nvGrpSpPr>
        <p:grpSpPr>
          <a:xfrm>
            <a:off x="5493693" y="3905891"/>
            <a:ext cx="1280863" cy="951718"/>
            <a:chOff x="5319222" y="2585004"/>
            <a:chExt cx="1280863" cy="951718"/>
          </a:xfrm>
        </p:grpSpPr>
        <p:pic>
          <p:nvPicPr>
            <p:cNvPr id="12" name="Graphic 29" descr="Bank outline">
              <a:extLst>
                <a:ext uri="{FF2B5EF4-FFF2-40B4-BE49-F238E27FC236}">
                  <a16:creationId xmlns:a16="http://schemas.microsoft.com/office/drawing/2014/main" id="{CC317416-ACA2-05CB-4D9F-2E99F12C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6204BD-C86C-052F-D00A-33434E37D908}"/>
                </a:ext>
              </a:extLst>
            </p:cNvPr>
            <p:cNvSpPr txBox="1"/>
            <p:nvPr/>
          </p:nvSpPr>
          <p:spPr>
            <a:xfrm>
              <a:off x="5319222" y="3228945"/>
              <a:ext cx="1280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Bank Account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F4C80E-9F48-3EAB-44F8-6DA68C3ECA2E}"/>
              </a:ext>
            </a:extLst>
          </p:cNvPr>
          <p:cNvCxnSpPr>
            <a:stCxn id="7" idx="2"/>
          </p:cNvCxnSpPr>
          <p:nvPr/>
        </p:nvCxnSpPr>
        <p:spPr>
          <a:xfrm flipH="1">
            <a:off x="6134124" y="1730464"/>
            <a:ext cx="2" cy="2175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99BEF1-1A5B-C571-1705-EE901D81B739}"/>
              </a:ext>
            </a:extLst>
          </p:cNvPr>
          <p:cNvSpPr txBox="1"/>
          <p:nvPr/>
        </p:nvSpPr>
        <p:spPr>
          <a:xfrm>
            <a:off x="6169329" y="2662833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owns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FC124B-2764-506F-CDAC-D96249E50EF2}"/>
              </a:ext>
            </a:extLst>
          </p:cNvPr>
          <p:cNvGrpSpPr/>
          <p:nvPr/>
        </p:nvGrpSpPr>
        <p:grpSpPr>
          <a:xfrm>
            <a:off x="2707299" y="1576575"/>
            <a:ext cx="1688283" cy="951718"/>
            <a:chOff x="5115516" y="2585004"/>
            <a:chExt cx="1688283" cy="951718"/>
          </a:xfrm>
        </p:grpSpPr>
        <p:pic>
          <p:nvPicPr>
            <p:cNvPr id="20" name="Graphic 29" descr="Money outline">
              <a:extLst>
                <a:ext uri="{FF2B5EF4-FFF2-40B4-BE49-F238E27FC236}">
                  <a16:creationId xmlns:a16="http://schemas.microsoft.com/office/drawing/2014/main" id="{8000B414-E00D-CDA9-7CA3-92D45B5F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E3FD22-67D2-DB9A-C998-03F56D3AA285}"/>
                </a:ext>
              </a:extLst>
            </p:cNvPr>
            <p:cNvSpPr txBox="1"/>
            <p:nvPr/>
          </p:nvSpPr>
          <p:spPr>
            <a:xfrm>
              <a:off x="5115516" y="3228945"/>
              <a:ext cx="168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Income &amp; Expense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EA5A2D-1E5F-428F-C99B-566C551A9C38}"/>
              </a:ext>
            </a:extLst>
          </p:cNvPr>
          <p:cNvCxnSpPr>
            <a:cxnSpLocks/>
          </p:cNvCxnSpPr>
          <p:nvPr/>
        </p:nvCxnSpPr>
        <p:spPr>
          <a:xfrm flipH="1">
            <a:off x="3981115" y="1082075"/>
            <a:ext cx="1832079" cy="6483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9F0A86-A23B-123D-BE48-9B9833E1BEFB}"/>
              </a:ext>
            </a:extLst>
          </p:cNvPr>
          <p:cNvSpPr txBox="1"/>
          <p:nvPr/>
        </p:nvSpPr>
        <p:spPr>
          <a:xfrm>
            <a:off x="4423948" y="10774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has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5D0EB4-3B7F-472B-1A61-1B27F0BDAD2A}"/>
              </a:ext>
            </a:extLst>
          </p:cNvPr>
          <p:cNvGrpSpPr/>
          <p:nvPr/>
        </p:nvGrpSpPr>
        <p:grpSpPr>
          <a:xfrm>
            <a:off x="806170" y="3384341"/>
            <a:ext cx="801823" cy="951718"/>
            <a:chOff x="5558742" y="2585004"/>
            <a:chExt cx="801823" cy="951718"/>
          </a:xfrm>
        </p:grpSpPr>
        <p:pic>
          <p:nvPicPr>
            <p:cNvPr id="27" name="Graphic 29" descr="Grocery bag outline">
              <a:extLst>
                <a:ext uri="{FF2B5EF4-FFF2-40B4-BE49-F238E27FC236}">
                  <a16:creationId xmlns:a16="http://schemas.microsoft.com/office/drawing/2014/main" id="{3A3C2EBD-6939-7C11-62DF-EED8368E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363686-87E2-A6A6-C4F0-0FDDCB350C22}"/>
                </a:ext>
              </a:extLst>
            </p:cNvPr>
            <p:cNvSpPr txBox="1"/>
            <p:nvPr/>
          </p:nvSpPr>
          <p:spPr>
            <a:xfrm>
              <a:off x="5558742" y="3228945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Product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A05810-189F-80B9-A4A3-0B0DD01644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551441" y="2528293"/>
            <a:ext cx="2261753" cy="1597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5A5051-0A14-A6AF-98F6-6C3D928F38AE}"/>
              </a:ext>
            </a:extLst>
          </p:cNvPr>
          <p:cNvSpPr txBox="1"/>
          <p:nvPr/>
        </p:nvSpPr>
        <p:spPr>
          <a:xfrm>
            <a:off x="3409798" y="3365554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</a:t>
            </a:r>
            <a:r>
              <a:rPr lang="en-DE" sz="1400" dirty="0"/>
              <a:t>ransferred via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1DC4E0-76E0-F862-7C4C-EF8594139F31}"/>
              </a:ext>
            </a:extLst>
          </p:cNvPr>
          <p:cNvCxnSpPr>
            <a:cxnSpLocks/>
          </p:cNvCxnSpPr>
          <p:nvPr/>
        </p:nvCxnSpPr>
        <p:spPr>
          <a:xfrm flipV="1">
            <a:off x="1510412" y="2544030"/>
            <a:ext cx="1457292" cy="910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63FD984-CEBB-D6C2-096B-3C2ED4FB517F}"/>
              </a:ext>
            </a:extLst>
          </p:cNvPr>
          <p:cNvSpPr txBox="1"/>
          <p:nvPr/>
        </p:nvSpPr>
        <p:spPr>
          <a:xfrm>
            <a:off x="1307269" y="284740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art of</a:t>
            </a:r>
          </a:p>
        </p:txBody>
      </p:sp>
    </p:spTree>
    <p:extLst>
      <p:ext uri="{BB962C8B-B14F-4D97-AF65-F5344CB8AC3E}">
        <p14:creationId xmlns:p14="http://schemas.microsoft.com/office/powerpoint/2010/main" val="276075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0F8765-4024-A910-4EE4-9DDB1D3CA69D}"/>
              </a:ext>
            </a:extLst>
          </p:cNvPr>
          <p:cNvGrpSpPr/>
          <p:nvPr/>
        </p:nvGrpSpPr>
        <p:grpSpPr>
          <a:xfrm>
            <a:off x="5830798" y="778745"/>
            <a:ext cx="606659" cy="951719"/>
            <a:chOff x="5656325" y="2585003"/>
            <a:chExt cx="606659" cy="951719"/>
          </a:xfrm>
        </p:grpSpPr>
        <p:pic>
          <p:nvPicPr>
            <p:cNvPr id="6" name="Graphic 29">
              <a:extLst>
                <a:ext uri="{FF2B5EF4-FFF2-40B4-BE49-F238E27FC236}">
                  <a16:creationId xmlns:a16="http://schemas.microsoft.com/office/drawing/2014/main" id="{D3B765D9-D7AE-A5EE-AA81-C7C80AD3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6325" y="2585003"/>
              <a:ext cx="606659" cy="6066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3B74A2-5C2B-5AB4-5346-545582FD915F}"/>
                </a:ext>
              </a:extLst>
            </p:cNvPr>
            <p:cNvSpPr txBox="1"/>
            <p:nvPr/>
          </p:nvSpPr>
          <p:spPr>
            <a:xfrm>
              <a:off x="5693394" y="3228945"/>
              <a:ext cx="532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Lars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E000B3-D900-9888-EB1D-9DCA104177B9}"/>
              </a:ext>
            </a:extLst>
          </p:cNvPr>
          <p:cNvGrpSpPr/>
          <p:nvPr/>
        </p:nvGrpSpPr>
        <p:grpSpPr>
          <a:xfrm>
            <a:off x="5493693" y="3905891"/>
            <a:ext cx="1280863" cy="951718"/>
            <a:chOff x="5319222" y="2585004"/>
            <a:chExt cx="1280863" cy="951718"/>
          </a:xfrm>
        </p:grpSpPr>
        <p:pic>
          <p:nvPicPr>
            <p:cNvPr id="12" name="Graphic 29" descr="Bank outline">
              <a:extLst>
                <a:ext uri="{FF2B5EF4-FFF2-40B4-BE49-F238E27FC236}">
                  <a16:creationId xmlns:a16="http://schemas.microsoft.com/office/drawing/2014/main" id="{CC317416-ACA2-05CB-4D9F-2E99F12C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6204BD-C86C-052F-D00A-33434E37D908}"/>
                </a:ext>
              </a:extLst>
            </p:cNvPr>
            <p:cNvSpPr txBox="1"/>
            <p:nvPr/>
          </p:nvSpPr>
          <p:spPr>
            <a:xfrm>
              <a:off x="5319222" y="3228945"/>
              <a:ext cx="1280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Bank Account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F4C80E-9F48-3EAB-44F8-6DA68C3ECA2E}"/>
              </a:ext>
            </a:extLst>
          </p:cNvPr>
          <p:cNvCxnSpPr>
            <a:stCxn id="7" idx="2"/>
          </p:cNvCxnSpPr>
          <p:nvPr/>
        </p:nvCxnSpPr>
        <p:spPr>
          <a:xfrm flipH="1">
            <a:off x="6134124" y="1730464"/>
            <a:ext cx="2" cy="2175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99BEF1-1A5B-C571-1705-EE901D81B739}"/>
              </a:ext>
            </a:extLst>
          </p:cNvPr>
          <p:cNvSpPr txBox="1"/>
          <p:nvPr/>
        </p:nvSpPr>
        <p:spPr>
          <a:xfrm>
            <a:off x="6169329" y="2662833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owns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FC124B-2764-506F-CDAC-D96249E50EF2}"/>
              </a:ext>
            </a:extLst>
          </p:cNvPr>
          <p:cNvGrpSpPr/>
          <p:nvPr/>
        </p:nvGrpSpPr>
        <p:grpSpPr>
          <a:xfrm>
            <a:off x="2707299" y="1576575"/>
            <a:ext cx="1688283" cy="951718"/>
            <a:chOff x="5115516" y="2585004"/>
            <a:chExt cx="1688283" cy="951718"/>
          </a:xfrm>
        </p:grpSpPr>
        <p:pic>
          <p:nvPicPr>
            <p:cNvPr id="20" name="Graphic 29" descr="Money outline">
              <a:extLst>
                <a:ext uri="{FF2B5EF4-FFF2-40B4-BE49-F238E27FC236}">
                  <a16:creationId xmlns:a16="http://schemas.microsoft.com/office/drawing/2014/main" id="{8000B414-E00D-CDA9-7CA3-92D45B5F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E3FD22-67D2-DB9A-C998-03F56D3AA285}"/>
                </a:ext>
              </a:extLst>
            </p:cNvPr>
            <p:cNvSpPr txBox="1"/>
            <p:nvPr/>
          </p:nvSpPr>
          <p:spPr>
            <a:xfrm>
              <a:off x="5115516" y="3228945"/>
              <a:ext cx="168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Income &amp; Expense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EA5A2D-1E5F-428F-C99B-566C551A9C38}"/>
              </a:ext>
            </a:extLst>
          </p:cNvPr>
          <p:cNvCxnSpPr>
            <a:cxnSpLocks/>
          </p:cNvCxnSpPr>
          <p:nvPr/>
        </p:nvCxnSpPr>
        <p:spPr>
          <a:xfrm flipH="1">
            <a:off x="3981115" y="1082075"/>
            <a:ext cx="1832079" cy="6483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9F0A86-A23B-123D-BE48-9B9833E1BEFB}"/>
              </a:ext>
            </a:extLst>
          </p:cNvPr>
          <p:cNvSpPr txBox="1"/>
          <p:nvPr/>
        </p:nvSpPr>
        <p:spPr>
          <a:xfrm>
            <a:off x="4423948" y="10774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has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5D0EB4-3B7F-472B-1A61-1B27F0BDAD2A}"/>
              </a:ext>
            </a:extLst>
          </p:cNvPr>
          <p:cNvGrpSpPr/>
          <p:nvPr/>
        </p:nvGrpSpPr>
        <p:grpSpPr>
          <a:xfrm>
            <a:off x="806170" y="3384341"/>
            <a:ext cx="801823" cy="951718"/>
            <a:chOff x="5558742" y="2585004"/>
            <a:chExt cx="801823" cy="951718"/>
          </a:xfrm>
        </p:grpSpPr>
        <p:pic>
          <p:nvPicPr>
            <p:cNvPr id="27" name="Graphic 29" descr="Grocery bag outline">
              <a:extLst>
                <a:ext uri="{FF2B5EF4-FFF2-40B4-BE49-F238E27FC236}">
                  <a16:creationId xmlns:a16="http://schemas.microsoft.com/office/drawing/2014/main" id="{3A3C2EBD-6939-7C11-62DF-EED8368E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363686-87E2-A6A6-C4F0-0FDDCB350C22}"/>
                </a:ext>
              </a:extLst>
            </p:cNvPr>
            <p:cNvSpPr txBox="1"/>
            <p:nvPr/>
          </p:nvSpPr>
          <p:spPr>
            <a:xfrm>
              <a:off x="5558742" y="3228945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Product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A05810-189F-80B9-A4A3-0B0DD01644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551441" y="2528293"/>
            <a:ext cx="2261753" cy="1597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5A5051-0A14-A6AF-98F6-6C3D928F38AE}"/>
              </a:ext>
            </a:extLst>
          </p:cNvPr>
          <p:cNvSpPr txBox="1"/>
          <p:nvPr/>
        </p:nvSpPr>
        <p:spPr>
          <a:xfrm>
            <a:off x="3409798" y="3365554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</a:t>
            </a:r>
            <a:r>
              <a:rPr lang="en-DE" sz="1400" dirty="0"/>
              <a:t>ransferred via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1DC4E0-76E0-F862-7C4C-EF8594139F31}"/>
              </a:ext>
            </a:extLst>
          </p:cNvPr>
          <p:cNvCxnSpPr>
            <a:cxnSpLocks/>
          </p:cNvCxnSpPr>
          <p:nvPr/>
        </p:nvCxnSpPr>
        <p:spPr>
          <a:xfrm flipV="1">
            <a:off x="1510412" y="2544030"/>
            <a:ext cx="1457292" cy="910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63FD984-CEBB-D6C2-096B-3C2ED4FB517F}"/>
              </a:ext>
            </a:extLst>
          </p:cNvPr>
          <p:cNvSpPr txBox="1"/>
          <p:nvPr/>
        </p:nvSpPr>
        <p:spPr>
          <a:xfrm>
            <a:off x="1307269" y="284740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art of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C21C4C-6206-EA31-06A9-F2B2A83F1537}"/>
              </a:ext>
            </a:extLst>
          </p:cNvPr>
          <p:cNvGrpSpPr/>
          <p:nvPr/>
        </p:nvGrpSpPr>
        <p:grpSpPr>
          <a:xfrm>
            <a:off x="8187228" y="1576575"/>
            <a:ext cx="1250663" cy="951718"/>
            <a:chOff x="5334328" y="2585004"/>
            <a:chExt cx="1250663" cy="951718"/>
          </a:xfrm>
        </p:grpSpPr>
        <p:pic>
          <p:nvPicPr>
            <p:cNvPr id="40" name="Graphic 29" descr="Piggy Bank outline">
              <a:extLst>
                <a:ext uri="{FF2B5EF4-FFF2-40B4-BE49-F238E27FC236}">
                  <a16:creationId xmlns:a16="http://schemas.microsoft.com/office/drawing/2014/main" id="{A8CC782A-824E-65F7-F367-FBEC0FF49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CE736-315E-A4BC-7598-50F221208CF6}"/>
                </a:ext>
              </a:extLst>
            </p:cNvPr>
            <p:cNvSpPr txBox="1"/>
            <p:nvPr/>
          </p:nvSpPr>
          <p:spPr>
            <a:xfrm>
              <a:off x="5334328" y="3228945"/>
              <a:ext cx="1250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Savings Goal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2A816-4017-B87A-264C-30955EE98A01}"/>
              </a:ext>
            </a:extLst>
          </p:cNvPr>
          <p:cNvCxnSpPr>
            <a:cxnSpLocks/>
          </p:cNvCxnSpPr>
          <p:nvPr/>
        </p:nvCxnSpPr>
        <p:spPr>
          <a:xfrm>
            <a:off x="6400383" y="1061665"/>
            <a:ext cx="1966357" cy="706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351B8F4-3592-F90D-723E-5756526CE953}"/>
              </a:ext>
            </a:extLst>
          </p:cNvPr>
          <p:cNvSpPr txBox="1"/>
          <p:nvPr/>
        </p:nvSpPr>
        <p:spPr>
          <a:xfrm>
            <a:off x="7367047" y="107740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has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99E56A-658B-50B4-436D-F0CAB9C4CAB8}"/>
              </a:ext>
            </a:extLst>
          </p:cNvPr>
          <p:cNvGrpSpPr/>
          <p:nvPr/>
        </p:nvGrpSpPr>
        <p:grpSpPr>
          <a:xfrm>
            <a:off x="10562078" y="1576575"/>
            <a:ext cx="868636" cy="951718"/>
            <a:chOff x="5525344" y="2585004"/>
            <a:chExt cx="868636" cy="951718"/>
          </a:xfrm>
        </p:grpSpPr>
        <p:pic>
          <p:nvPicPr>
            <p:cNvPr id="48" name="Graphic 29" descr="Palm tree outline">
              <a:extLst>
                <a:ext uri="{FF2B5EF4-FFF2-40B4-BE49-F238E27FC236}">
                  <a16:creationId xmlns:a16="http://schemas.microsoft.com/office/drawing/2014/main" id="{900349C1-D7A1-ADED-6165-412B60C5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B7ABF4-45F1-D778-B7F8-26BDAA423734}"/>
                </a:ext>
              </a:extLst>
            </p:cNvPr>
            <p:cNvSpPr txBox="1"/>
            <p:nvPr/>
          </p:nvSpPr>
          <p:spPr>
            <a:xfrm>
              <a:off x="5525344" y="3228945"/>
              <a:ext cx="8686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Vacation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5973A6-1195-CF17-F3FD-112F14DD9A4A}"/>
              </a:ext>
            </a:extLst>
          </p:cNvPr>
          <p:cNvCxnSpPr>
            <a:cxnSpLocks/>
          </p:cNvCxnSpPr>
          <p:nvPr/>
        </p:nvCxnSpPr>
        <p:spPr>
          <a:xfrm>
            <a:off x="9222898" y="1879905"/>
            <a:ext cx="14701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3771E56-9D2D-C5A1-DB89-B75B40912C4F}"/>
              </a:ext>
            </a:extLst>
          </p:cNvPr>
          <p:cNvSpPr txBox="1"/>
          <p:nvPr/>
        </p:nvSpPr>
        <p:spPr>
          <a:xfrm>
            <a:off x="9493942" y="1523217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</a:t>
            </a:r>
            <a:r>
              <a:rPr lang="en-DE" sz="1400" dirty="0"/>
              <a:t>o make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077D27-D2EB-DF1F-16B3-06A5F7F9EF19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6431840" y="2528293"/>
            <a:ext cx="2380720" cy="15792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991EDA7-2EA2-10EA-93E8-47347A1B5BD8}"/>
              </a:ext>
            </a:extLst>
          </p:cNvPr>
          <p:cNvSpPr txBox="1"/>
          <p:nvPr/>
        </p:nvSpPr>
        <p:spPr>
          <a:xfrm>
            <a:off x="7609474" y="33655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on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87702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E6059B2-CB1C-9395-080B-BDC5CCF62F20}"/>
              </a:ext>
            </a:extLst>
          </p:cNvPr>
          <p:cNvGrpSpPr/>
          <p:nvPr/>
        </p:nvGrpSpPr>
        <p:grpSpPr>
          <a:xfrm>
            <a:off x="806170" y="778745"/>
            <a:ext cx="10624544" cy="5330250"/>
            <a:chOff x="663206" y="781064"/>
            <a:chExt cx="10624544" cy="53302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0F8765-4024-A910-4EE4-9DDB1D3CA69D}"/>
                </a:ext>
              </a:extLst>
            </p:cNvPr>
            <p:cNvGrpSpPr/>
            <p:nvPr/>
          </p:nvGrpSpPr>
          <p:grpSpPr>
            <a:xfrm>
              <a:off x="5687834" y="781064"/>
              <a:ext cx="606659" cy="951719"/>
              <a:chOff x="5656325" y="2585003"/>
              <a:chExt cx="606659" cy="951719"/>
            </a:xfrm>
          </p:grpSpPr>
          <p:pic>
            <p:nvPicPr>
              <p:cNvPr id="6" name="Graphic 29">
                <a:extLst>
                  <a:ext uri="{FF2B5EF4-FFF2-40B4-BE49-F238E27FC236}">
                    <a16:creationId xmlns:a16="http://schemas.microsoft.com/office/drawing/2014/main" id="{D3B765D9-D7AE-A5EE-AA81-C7C80AD30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56325" y="2585003"/>
                <a:ext cx="606659" cy="60666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3B74A2-5C2B-5AB4-5346-545582FD915F}"/>
                  </a:ext>
                </a:extLst>
              </p:cNvPr>
              <p:cNvSpPr txBox="1"/>
              <p:nvPr/>
            </p:nvSpPr>
            <p:spPr>
              <a:xfrm>
                <a:off x="5693394" y="3228945"/>
                <a:ext cx="532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1400" dirty="0"/>
                  <a:t>Lars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E000B3-D900-9888-EB1D-9DCA104177B9}"/>
                </a:ext>
              </a:extLst>
            </p:cNvPr>
            <p:cNvGrpSpPr/>
            <p:nvPr/>
          </p:nvGrpSpPr>
          <p:grpSpPr>
            <a:xfrm>
              <a:off x="5350729" y="3908210"/>
              <a:ext cx="1280863" cy="951718"/>
              <a:chOff x="5319222" y="2585004"/>
              <a:chExt cx="1280863" cy="951718"/>
            </a:xfrm>
          </p:grpSpPr>
          <p:pic>
            <p:nvPicPr>
              <p:cNvPr id="12" name="Graphic 29" descr="Bank outline">
                <a:extLst>
                  <a:ext uri="{FF2B5EF4-FFF2-40B4-BE49-F238E27FC236}">
                    <a16:creationId xmlns:a16="http://schemas.microsoft.com/office/drawing/2014/main" id="{CC317416-ACA2-05CB-4D9F-2E99F12C0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656325" y="2585004"/>
                <a:ext cx="606659" cy="60665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6204BD-C86C-052F-D00A-33434E37D908}"/>
                  </a:ext>
                </a:extLst>
              </p:cNvPr>
              <p:cNvSpPr txBox="1"/>
              <p:nvPr/>
            </p:nvSpPr>
            <p:spPr>
              <a:xfrm>
                <a:off x="5319222" y="3228945"/>
                <a:ext cx="12808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1400" dirty="0"/>
                  <a:t>Bank Account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F4C80E-9F48-3EAB-44F8-6DA68C3ECA2E}"/>
                </a:ext>
              </a:extLst>
            </p:cNvPr>
            <p:cNvCxnSpPr>
              <a:stCxn id="7" idx="2"/>
            </p:cNvCxnSpPr>
            <p:nvPr/>
          </p:nvCxnSpPr>
          <p:spPr>
            <a:xfrm flipH="1">
              <a:off x="5991160" y="1732783"/>
              <a:ext cx="2" cy="21754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99BEF1-1A5B-C571-1705-EE901D81B739}"/>
                </a:ext>
              </a:extLst>
            </p:cNvPr>
            <p:cNvSpPr txBox="1"/>
            <p:nvPr/>
          </p:nvSpPr>
          <p:spPr>
            <a:xfrm>
              <a:off x="6026365" y="2665152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/>
                <a:t>owns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FC124B-2764-506F-CDAC-D96249E50EF2}"/>
                </a:ext>
              </a:extLst>
            </p:cNvPr>
            <p:cNvGrpSpPr/>
            <p:nvPr/>
          </p:nvGrpSpPr>
          <p:grpSpPr>
            <a:xfrm>
              <a:off x="2564335" y="1578894"/>
              <a:ext cx="1688283" cy="951718"/>
              <a:chOff x="5115516" y="2585004"/>
              <a:chExt cx="1688283" cy="951718"/>
            </a:xfrm>
          </p:grpSpPr>
          <p:pic>
            <p:nvPicPr>
              <p:cNvPr id="20" name="Graphic 29" descr="Money outline">
                <a:extLst>
                  <a:ext uri="{FF2B5EF4-FFF2-40B4-BE49-F238E27FC236}">
                    <a16:creationId xmlns:a16="http://schemas.microsoft.com/office/drawing/2014/main" id="{8000B414-E00D-CDA9-7CA3-92D45B5F6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656325" y="2585004"/>
                <a:ext cx="606659" cy="60665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E3FD22-67D2-DB9A-C998-03F56D3AA285}"/>
                  </a:ext>
                </a:extLst>
              </p:cNvPr>
              <p:cNvSpPr txBox="1"/>
              <p:nvPr/>
            </p:nvSpPr>
            <p:spPr>
              <a:xfrm>
                <a:off x="5115516" y="3228945"/>
                <a:ext cx="1688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1400" dirty="0"/>
                  <a:t>Income &amp; Expense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EA5A2D-1E5F-428F-C99B-566C551A9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151" y="1084394"/>
              <a:ext cx="1832079" cy="6483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9F0A86-A23B-123D-BE48-9B9833E1BEFB}"/>
                </a:ext>
              </a:extLst>
            </p:cNvPr>
            <p:cNvSpPr txBox="1"/>
            <p:nvPr/>
          </p:nvSpPr>
          <p:spPr>
            <a:xfrm>
              <a:off x="4280984" y="1079721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/>
                <a:t>has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5D0EB4-3B7F-472B-1A61-1B27F0BDAD2A}"/>
                </a:ext>
              </a:extLst>
            </p:cNvPr>
            <p:cNvGrpSpPr/>
            <p:nvPr/>
          </p:nvGrpSpPr>
          <p:grpSpPr>
            <a:xfrm>
              <a:off x="663206" y="3386660"/>
              <a:ext cx="801823" cy="951718"/>
              <a:chOff x="5558742" y="2585004"/>
              <a:chExt cx="801823" cy="951718"/>
            </a:xfrm>
          </p:grpSpPr>
          <p:pic>
            <p:nvPicPr>
              <p:cNvPr id="27" name="Graphic 29" descr="Grocery bag outline">
                <a:extLst>
                  <a:ext uri="{FF2B5EF4-FFF2-40B4-BE49-F238E27FC236}">
                    <a16:creationId xmlns:a16="http://schemas.microsoft.com/office/drawing/2014/main" id="{3A3C2EBD-6939-7C11-62DF-EED8368E4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656325" y="2585004"/>
                <a:ext cx="606659" cy="606659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363686-87E2-A6A6-C4F0-0FDDCB350C22}"/>
                  </a:ext>
                </a:extLst>
              </p:cNvPr>
              <p:cNvSpPr txBox="1"/>
              <p:nvPr/>
            </p:nvSpPr>
            <p:spPr>
              <a:xfrm>
                <a:off x="5558742" y="3228945"/>
                <a:ext cx="8018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1400" dirty="0"/>
                  <a:t>Product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A05810-189F-80B9-A4A3-0B0DD0164453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3408477" y="2530612"/>
              <a:ext cx="2261753" cy="15978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5A5051-0A14-A6AF-98F6-6C3D928F38AE}"/>
                </a:ext>
              </a:extLst>
            </p:cNvPr>
            <p:cNvSpPr txBox="1"/>
            <p:nvPr/>
          </p:nvSpPr>
          <p:spPr>
            <a:xfrm>
              <a:off x="3266834" y="3367873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</a:t>
              </a:r>
              <a:r>
                <a:rPr lang="en-DE" sz="1400" dirty="0"/>
                <a:t>ransferred via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81DC4E0-76E0-F862-7C4C-EF8594139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448" y="2546349"/>
              <a:ext cx="1457292" cy="910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3FD984-CEBB-D6C2-096B-3C2ED4FB517F}"/>
                </a:ext>
              </a:extLst>
            </p:cNvPr>
            <p:cNvSpPr txBox="1"/>
            <p:nvPr/>
          </p:nvSpPr>
          <p:spPr>
            <a:xfrm>
              <a:off x="1164305" y="2849722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</a:t>
              </a:r>
              <a:r>
                <a:rPr lang="en-DE" sz="1400" dirty="0"/>
                <a:t>art of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5C21C4C-6206-EA31-06A9-F2B2A83F1537}"/>
                </a:ext>
              </a:extLst>
            </p:cNvPr>
            <p:cNvGrpSpPr/>
            <p:nvPr/>
          </p:nvGrpSpPr>
          <p:grpSpPr>
            <a:xfrm>
              <a:off x="8044264" y="1578894"/>
              <a:ext cx="1250663" cy="951718"/>
              <a:chOff x="5334328" y="2585004"/>
              <a:chExt cx="1250663" cy="951718"/>
            </a:xfrm>
          </p:grpSpPr>
          <p:pic>
            <p:nvPicPr>
              <p:cNvPr id="40" name="Graphic 29" descr="Piggy Bank outline">
                <a:extLst>
                  <a:ext uri="{FF2B5EF4-FFF2-40B4-BE49-F238E27FC236}">
                    <a16:creationId xmlns:a16="http://schemas.microsoft.com/office/drawing/2014/main" id="{A8CC782A-824E-65F7-F367-FBEC0FF49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656325" y="2585004"/>
                <a:ext cx="606659" cy="606659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E2CE736-315E-A4BC-7598-50F221208CF6}"/>
                  </a:ext>
                </a:extLst>
              </p:cNvPr>
              <p:cNvSpPr txBox="1"/>
              <p:nvPr/>
            </p:nvSpPr>
            <p:spPr>
              <a:xfrm>
                <a:off x="5334328" y="3228945"/>
                <a:ext cx="12506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1400" dirty="0"/>
                  <a:t>Savings Goal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C22A816-4017-B87A-264C-30955EE98A01}"/>
                </a:ext>
              </a:extLst>
            </p:cNvPr>
            <p:cNvCxnSpPr>
              <a:cxnSpLocks/>
            </p:cNvCxnSpPr>
            <p:nvPr/>
          </p:nvCxnSpPr>
          <p:spPr>
            <a:xfrm>
              <a:off x="6257419" y="1063984"/>
              <a:ext cx="1966357" cy="706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51B8F4-3592-F90D-723E-5756526CE953}"/>
                </a:ext>
              </a:extLst>
            </p:cNvPr>
            <p:cNvSpPr txBox="1"/>
            <p:nvPr/>
          </p:nvSpPr>
          <p:spPr>
            <a:xfrm>
              <a:off x="7224083" y="107972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/>
                <a:t>has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99E56A-658B-50B4-436D-F0CAB9C4CAB8}"/>
                </a:ext>
              </a:extLst>
            </p:cNvPr>
            <p:cNvGrpSpPr/>
            <p:nvPr/>
          </p:nvGrpSpPr>
          <p:grpSpPr>
            <a:xfrm>
              <a:off x="10419114" y="1578894"/>
              <a:ext cx="868636" cy="951718"/>
              <a:chOff x="5525344" y="2585004"/>
              <a:chExt cx="868636" cy="951718"/>
            </a:xfrm>
          </p:grpSpPr>
          <p:pic>
            <p:nvPicPr>
              <p:cNvPr id="48" name="Graphic 29" descr="Palm tree outline">
                <a:extLst>
                  <a:ext uri="{FF2B5EF4-FFF2-40B4-BE49-F238E27FC236}">
                    <a16:creationId xmlns:a16="http://schemas.microsoft.com/office/drawing/2014/main" id="{900349C1-D7A1-ADED-6165-412B60C56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656325" y="2585004"/>
                <a:ext cx="606659" cy="606659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7B7ABF4-45F1-D778-B7F8-26BDAA423734}"/>
                  </a:ext>
                </a:extLst>
              </p:cNvPr>
              <p:cNvSpPr txBox="1"/>
              <p:nvPr/>
            </p:nvSpPr>
            <p:spPr>
              <a:xfrm>
                <a:off x="5525344" y="3228945"/>
                <a:ext cx="8686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1400" dirty="0"/>
                  <a:t>Vacation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05973A6-1195-CF17-F3FD-112F14DD9A4A}"/>
                </a:ext>
              </a:extLst>
            </p:cNvPr>
            <p:cNvCxnSpPr>
              <a:cxnSpLocks/>
            </p:cNvCxnSpPr>
            <p:nvPr/>
          </p:nvCxnSpPr>
          <p:spPr>
            <a:xfrm>
              <a:off x="9079934" y="1882224"/>
              <a:ext cx="14701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771E56-9D2D-C5A1-DB89-B75B40912C4F}"/>
                </a:ext>
              </a:extLst>
            </p:cNvPr>
            <p:cNvSpPr txBox="1"/>
            <p:nvPr/>
          </p:nvSpPr>
          <p:spPr>
            <a:xfrm>
              <a:off x="9350978" y="1525536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</a:t>
              </a:r>
              <a:r>
                <a:rPr lang="en-DE" sz="1400" dirty="0"/>
                <a:t>o make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2077D27-D2EB-DF1F-16B3-06A5F7F9EF19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flipH="1">
              <a:off x="6288876" y="2530612"/>
              <a:ext cx="2380720" cy="15792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991EDA7-2EA2-10EA-93E8-47347A1B5BD8}"/>
                </a:ext>
              </a:extLst>
            </p:cNvPr>
            <p:cNvSpPr txBox="1"/>
            <p:nvPr/>
          </p:nvSpPr>
          <p:spPr>
            <a:xfrm>
              <a:off x="7466510" y="336787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on</a:t>
              </a:r>
              <a:endParaRPr lang="en-DE" sz="1400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C69A1A0-4C22-5685-65CC-539532F2E09B}"/>
                </a:ext>
              </a:extLst>
            </p:cNvPr>
            <p:cNvGrpSpPr/>
            <p:nvPr/>
          </p:nvGrpSpPr>
          <p:grpSpPr>
            <a:xfrm>
              <a:off x="5539754" y="5159596"/>
              <a:ext cx="902811" cy="951718"/>
              <a:chOff x="5508249" y="2585004"/>
              <a:chExt cx="902811" cy="951718"/>
            </a:xfrm>
          </p:grpSpPr>
          <p:pic>
            <p:nvPicPr>
              <p:cNvPr id="66" name="Graphic 29" descr="Bar chart outline">
                <a:extLst>
                  <a:ext uri="{FF2B5EF4-FFF2-40B4-BE49-F238E27FC236}">
                    <a16:creationId xmlns:a16="http://schemas.microsoft.com/office/drawing/2014/main" id="{7CE37ADF-CC87-0080-AB38-CAEBF4EC3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5656325" y="2585004"/>
                <a:ext cx="606659" cy="606659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07683DB-04F0-9908-5ECD-B47350E15EF0}"/>
                  </a:ext>
                </a:extLst>
              </p:cNvPr>
              <p:cNvSpPr txBox="1"/>
              <p:nvPr/>
            </p:nvSpPr>
            <p:spPr>
              <a:xfrm>
                <a:off x="5508249" y="322894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1400" dirty="0"/>
                  <a:t>Analytics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DCA615E-4ADE-CAF5-DC4C-33930FE3D4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13304" y="4222480"/>
              <a:ext cx="3860815" cy="1368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BA86C9-520F-C685-EBEC-DC0A86F0FE63}"/>
                </a:ext>
              </a:extLst>
            </p:cNvPr>
            <p:cNvSpPr txBox="1"/>
            <p:nvPr/>
          </p:nvSpPr>
          <p:spPr>
            <a:xfrm>
              <a:off x="3266834" y="4985519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diet</a:t>
              </a:r>
              <a:endParaRPr lang="en-DE" sz="1400" dirty="0"/>
            </a:p>
          </p:txBody>
        </p: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6A9870D5-076D-C11E-88EE-E8C148E74BB4}"/>
                </a:ext>
              </a:extLst>
            </p:cNvPr>
            <p:cNvCxnSpPr>
              <a:endCxn id="12" idx="3"/>
            </p:cNvCxnSpPr>
            <p:nvPr/>
          </p:nvCxnSpPr>
          <p:spPr>
            <a:xfrm rot="5400000" flipH="1" flipV="1">
              <a:off x="5650263" y="4818697"/>
              <a:ext cx="1251385" cy="37072"/>
            </a:xfrm>
            <a:prstGeom prst="bentConnector4">
              <a:avLst>
                <a:gd name="adj1" fmla="val -286"/>
                <a:gd name="adj2" fmla="val 269616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CC1D18B-4FAB-DE1B-04F0-F1F4E7660869}"/>
                </a:ext>
              </a:extLst>
            </p:cNvPr>
            <p:cNvSpPr txBox="1"/>
            <p:nvPr/>
          </p:nvSpPr>
          <p:spPr>
            <a:xfrm>
              <a:off x="7292330" y="4716493"/>
              <a:ext cx="15872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budget &amp; forecast</a:t>
              </a:r>
              <a:endParaRPr lang="en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13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0F8765-4024-A910-4EE4-9DDB1D3CA69D}"/>
              </a:ext>
            </a:extLst>
          </p:cNvPr>
          <p:cNvGrpSpPr/>
          <p:nvPr/>
        </p:nvGrpSpPr>
        <p:grpSpPr>
          <a:xfrm>
            <a:off x="5830798" y="778745"/>
            <a:ext cx="606659" cy="951719"/>
            <a:chOff x="5656325" y="2585003"/>
            <a:chExt cx="606659" cy="951719"/>
          </a:xfrm>
        </p:grpSpPr>
        <p:pic>
          <p:nvPicPr>
            <p:cNvPr id="6" name="Graphic 29">
              <a:extLst>
                <a:ext uri="{FF2B5EF4-FFF2-40B4-BE49-F238E27FC236}">
                  <a16:creationId xmlns:a16="http://schemas.microsoft.com/office/drawing/2014/main" id="{D3B765D9-D7AE-A5EE-AA81-C7C80AD3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6325" y="2585003"/>
              <a:ext cx="606659" cy="6066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3B74A2-5C2B-5AB4-5346-545582FD915F}"/>
                </a:ext>
              </a:extLst>
            </p:cNvPr>
            <p:cNvSpPr txBox="1"/>
            <p:nvPr/>
          </p:nvSpPr>
          <p:spPr>
            <a:xfrm>
              <a:off x="5693394" y="3228945"/>
              <a:ext cx="532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>
                  <a:solidFill>
                    <a:schemeClr val="bg2"/>
                  </a:solidFill>
                </a:rPr>
                <a:t>Lars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E000B3-D900-9888-EB1D-9DCA104177B9}"/>
              </a:ext>
            </a:extLst>
          </p:cNvPr>
          <p:cNvGrpSpPr/>
          <p:nvPr/>
        </p:nvGrpSpPr>
        <p:grpSpPr>
          <a:xfrm>
            <a:off x="5493693" y="3905891"/>
            <a:ext cx="1280863" cy="951718"/>
            <a:chOff x="5319222" y="2585004"/>
            <a:chExt cx="1280863" cy="951718"/>
          </a:xfrm>
        </p:grpSpPr>
        <p:pic>
          <p:nvPicPr>
            <p:cNvPr id="12" name="Graphic 29" descr="Bank outline">
              <a:extLst>
                <a:ext uri="{FF2B5EF4-FFF2-40B4-BE49-F238E27FC236}">
                  <a16:creationId xmlns:a16="http://schemas.microsoft.com/office/drawing/2014/main" id="{CC317416-ACA2-05CB-4D9F-2E99F12C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6204BD-C86C-052F-D00A-33434E37D908}"/>
                </a:ext>
              </a:extLst>
            </p:cNvPr>
            <p:cNvSpPr txBox="1"/>
            <p:nvPr/>
          </p:nvSpPr>
          <p:spPr>
            <a:xfrm>
              <a:off x="5319222" y="3228945"/>
              <a:ext cx="1280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Bank Account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F4C80E-9F48-3EAB-44F8-6DA68C3ECA2E}"/>
              </a:ext>
            </a:extLst>
          </p:cNvPr>
          <p:cNvCxnSpPr>
            <a:stCxn id="7" idx="2"/>
          </p:cNvCxnSpPr>
          <p:nvPr/>
        </p:nvCxnSpPr>
        <p:spPr>
          <a:xfrm flipH="1">
            <a:off x="6134124" y="1730464"/>
            <a:ext cx="2" cy="2175427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99BEF1-1A5B-C571-1705-EE901D81B739}"/>
              </a:ext>
            </a:extLst>
          </p:cNvPr>
          <p:cNvSpPr txBox="1"/>
          <p:nvPr/>
        </p:nvSpPr>
        <p:spPr>
          <a:xfrm>
            <a:off x="6169329" y="2662833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2"/>
                </a:solidFill>
              </a:rPr>
              <a:t>owns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FC124B-2764-506F-CDAC-D96249E50EF2}"/>
              </a:ext>
            </a:extLst>
          </p:cNvPr>
          <p:cNvGrpSpPr/>
          <p:nvPr/>
        </p:nvGrpSpPr>
        <p:grpSpPr>
          <a:xfrm>
            <a:off x="2707299" y="1576575"/>
            <a:ext cx="1688283" cy="951718"/>
            <a:chOff x="5115516" y="2585004"/>
            <a:chExt cx="1688283" cy="951718"/>
          </a:xfrm>
        </p:grpSpPr>
        <p:pic>
          <p:nvPicPr>
            <p:cNvPr id="20" name="Graphic 29" descr="Money outline">
              <a:extLst>
                <a:ext uri="{FF2B5EF4-FFF2-40B4-BE49-F238E27FC236}">
                  <a16:creationId xmlns:a16="http://schemas.microsoft.com/office/drawing/2014/main" id="{8000B414-E00D-CDA9-7CA3-92D45B5F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E3FD22-67D2-DB9A-C998-03F56D3AA285}"/>
                </a:ext>
              </a:extLst>
            </p:cNvPr>
            <p:cNvSpPr txBox="1"/>
            <p:nvPr/>
          </p:nvSpPr>
          <p:spPr>
            <a:xfrm>
              <a:off x="5115516" y="3228945"/>
              <a:ext cx="168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Income &amp; Expense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EA5A2D-1E5F-428F-C99B-566C551A9C38}"/>
              </a:ext>
            </a:extLst>
          </p:cNvPr>
          <p:cNvCxnSpPr>
            <a:cxnSpLocks/>
          </p:cNvCxnSpPr>
          <p:nvPr/>
        </p:nvCxnSpPr>
        <p:spPr>
          <a:xfrm flipH="1">
            <a:off x="3981115" y="1082075"/>
            <a:ext cx="1832079" cy="648389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9F0A86-A23B-123D-BE48-9B9833E1BEFB}"/>
              </a:ext>
            </a:extLst>
          </p:cNvPr>
          <p:cNvSpPr txBox="1"/>
          <p:nvPr/>
        </p:nvSpPr>
        <p:spPr>
          <a:xfrm>
            <a:off x="4423948" y="10774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2"/>
                </a:solidFill>
              </a:rPr>
              <a:t>has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5D0EB4-3B7F-472B-1A61-1B27F0BDAD2A}"/>
              </a:ext>
            </a:extLst>
          </p:cNvPr>
          <p:cNvGrpSpPr/>
          <p:nvPr/>
        </p:nvGrpSpPr>
        <p:grpSpPr>
          <a:xfrm>
            <a:off x="806170" y="3384341"/>
            <a:ext cx="801823" cy="951718"/>
            <a:chOff x="5558742" y="2585004"/>
            <a:chExt cx="801823" cy="951718"/>
          </a:xfrm>
        </p:grpSpPr>
        <p:pic>
          <p:nvPicPr>
            <p:cNvPr id="27" name="Graphic 29" descr="Grocery bag outline">
              <a:extLst>
                <a:ext uri="{FF2B5EF4-FFF2-40B4-BE49-F238E27FC236}">
                  <a16:creationId xmlns:a16="http://schemas.microsoft.com/office/drawing/2014/main" id="{3A3C2EBD-6939-7C11-62DF-EED8368E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363686-87E2-A6A6-C4F0-0FDDCB350C22}"/>
                </a:ext>
              </a:extLst>
            </p:cNvPr>
            <p:cNvSpPr txBox="1"/>
            <p:nvPr/>
          </p:nvSpPr>
          <p:spPr>
            <a:xfrm>
              <a:off x="5558742" y="3228945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Product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A05810-189F-80B9-A4A3-0B0DD016445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551441" y="2528293"/>
            <a:ext cx="2261753" cy="159780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5A5051-0A14-A6AF-98F6-6C3D928F38AE}"/>
              </a:ext>
            </a:extLst>
          </p:cNvPr>
          <p:cNvSpPr txBox="1"/>
          <p:nvPr/>
        </p:nvSpPr>
        <p:spPr>
          <a:xfrm>
            <a:off x="3409798" y="3365554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t</a:t>
            </a:r>
            <a:r>
              <a:rPr lang="en-DE" sz="1400" dirty="0">
                <a:solidFill>
                  <a:schemeClr val="bg2"/>
                </a:solidFill>
              </a:rPr>
              <a:t>ransferred via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1DC4E0-76E0-F862-7C4C-EF8594139F31}"/>
              </a:ext>
            </a:extLst>
          </p:cNvPr>
          <p:cNvCxnSpPr>
            <a:cxnSpLocks/>
          </p:cNvCxnSpPr>
          <p:nvPr/>
        </p:nvCxnSpPr>
        <p:spPr>
          <a:xfrm flipV="1">
            <a:off x="1510412" y="2544030"/>
            <a:ext cx="1457292" cy="910032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63FD984-CEBB-D6C2-096B-3C2ED4FB517F}"/>
              </a:ext>
            </a:extLst>
          </p:cNvPr>
          <p:cNvSpPr txBox="1"/>
          <p:nvPr/>
        </p:nvSpPr>
        <p:spPr>
          <a:xfrm>
            <a:off x="1307269" y="284740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p</a:t>
            </a:r>
            <a:r>
              <a:rPr lang="en-DE" sz="1400" dirty="0">
                <a:solidFill>
                  <a:schemeClr val="bg2"/>
                </a:solidFill>
              </a:rPr>
              <a:t>art of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C21C4C-6206-EA31-06A9-F2B2A83F1537}"/>
              </a:ext>
            </a:extLst>
          </p:cNvPr>
          <p:cNvGrpSpPr/>
          <p:nvPr/>
        </p:nvGrpSpPr>
        <p:grpSpPr>
          <a:xfrm>
            <a:off x="8187228" y="1576575"/>
            <a:ext cx="1250663" cy="951718"/>
            <a:chOff x="5334328" y="2585004"/>
            <a:chExt cx="1250663" cy="951718"/>
          </a:xfrm>
        </p:grpSpPr>
        <p:pic>
          <p:nvPicPr>
            <p:cNvPr id="40" name="Graphic 29" descr="Piggy Bank outline">
              <a:extLst>
                <a:ext uri="{FF2B5EF4-FFF2-40B4-BE49-F238E27FC236}">
                  <a16:creationId xmlns:a16="http://schemas.microsoft.com/office/drawing/2014/main" id="{A8CC782A-824E-65F7-F367-FBEC0FF49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2CE736-315E-A4BC-7598-50F221208CF6}"/>
                </a:ext>
              </a:extLst>
            </p:cNvPr>
            <p:cNvSpPr txBox="1"/>
            <p:nvPr/>
          </p:nvSpPr>
          <p:spPr>
            <a:xfrm>
              <a:off x="5334328" y="3228945"/>
              <a:ext cx="1250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Savings Goal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22A816-4017-B87A-264C-30955EE98A01}"/>
              </a:ext>
            </a:extLst>
          </p:cNvPr>
          <p:cNvCxnSpPr>
            <a:cxnSpLocks/>
          </p:cNvCxnSpPr>
          <p:nvPr/>
        </p:nvCxnSpPr>
        <p:spPr>
          <a:xfrm>
            <a:off x="6400383" y="1061665"/>
            <a:ext cx="1966357" cy="70608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351B8F4-3592-F90D-723E-5756526CE953}"/>
              </a:ext>
            </a:extLst>
          </p:cNvPr>
          <p:cNvSpPr txBox="1"/>
          <p:nvPr/>
        </p:nvSpPr>
        <p:spPr>
          <a:xfrm>
            <a:off x="7367047" y="107740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2"/>
                </a:solidFill>
              </a:rPr>
              <a:t>has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99E56A-658B-50B4-436D-F0CAB9C4CAB8}"/>
              </a:ext>
            </a:extLst>
          </p:cNvPr>
          <p:cNvGrpSpPr/>
          <p:nvPr/>
        </p:nvGrpSpPr>
        <p:grpSpPr>
          <a:xfrm>
            <a:off x="10562078" y="1576575"/>
            <a:ext cx="868636" cy="951718"/>
            <a:chOff x="5525344" y="2585004"/>
            <a:chExt cx="868636" cy="951718"/>
          </a:xfrm>
        </p:grpSpPr>
        <p:pic>
          <p:nvPicPr>
            <p:cNvPr id="48" name="Graphic 29" descr="Palm tree outline">
              <a:extLst>
                <a:ext uri="{FF2B5EF4-FFF2-40B4-BE49-F238E27FC236}">
                  <a16:creationId xmlns:a16="http://schemas.microsoft.com/office/drawing/2014/main" id="{900349C1-D7A1-ADED-6165-412B60C5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B7ABF4-45F1-D778-B7F8-26BDAA423734}"/>
                </a:ext>
              </a:extLst>
            </p:cNvPr>
            <p:cNvSpPr txBox="1"/>
            <p:nvPr/>
          </p:nvSpPr>
          <p:spPr>
            <a:xfrm>
              <a:off x="5525344" y="3228945"/>
              <a:ext cx="8686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>
                  <a:solidFill>
                    <a:schemeClr val="bg2"/>
                  </a:solidFill>
                </a:rPr>
                <a:t>Vacation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5973A6-1195-CF17-F3FD-112F14DD9A4A}"/>
              </a:ext>
            </a:extLst>
          </p:cNvPr>
          <p:cNvCxnSpPr>
            <a:cxnSpLocks/>
          </p:cNvCxnSpPr>
          <p:nvPr/>
        </p:nvCxnSpPr>
        <p:spPr>
          <a:xfrm>
            <a:off x="9222898" y="1879905"/>
            <a:ext cx="1470161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3771E56-9D2D-C5A1-DB89-B75B40912C4F}"/>
              </a:ext>
            </a:extLst>
          </p:cNvPr>
          <p:cNvSpPr txBox="1"/>
          <p:nvPr/>
        </p:nvSpPr>
        <p:spPr>
          <a:xfrm>
            <a:off x="9493942" y="1523217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t</a:t>
            </a:r>
            <a:r>
              <a:rPr lang="en-DE" sz="1400" dirty="0">
                <a:solidFill>
                  <a:schemeClr val="bg2"/>
                </a:solidFill>
              </a:rPr>
              <a:t>o make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077D27-D2EB-DF1F-16B3-06A5F7F9EF19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6431840" y="2528293"/>
            <a:ext cx="2380720" cy="1579222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991EDA7-2EA2-10EA-93E8-47347A1B5BD8}"/>
              </a:ext>
            </a:extLst>
          </p:cNvPr>
          <p:cNvSpPr txBox="1"/>
          <p:nvPr/>
        </p:nvSpPr>
        <p:spPr>
          <a:xfrm>
            <a:off x="7609474" y="33655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/>
                </a:solidFill>
              </a:rPr>
              <a:t>on</a:t>
            </a:r>
            <a:endParaRPr lang="en-DE" sz="1400" dirty="0">
              <a:solidFill>
                <a:schemeClr val="bg2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C69A1A0-4C22-5685-65CC-539532F2E09B}"/>
              </a:ext>
            </a:extLst>
          </p:cNvPr>
          <p:cNvGrpSpPr/>
          <p:nvPr/>
        </p:nvGrpSpPr>
        <p:grpSpPr>
          <a:xfrm>
            <a:off x="5682718" y="5157277"/>
            <a:ext cx="902811" cy="951718"/>
            <a:chOff x="5508249" y="2585004"/>
            <a:chExt cx="902811" cy="951718"/>
          </a:xfrm>
        </p:grpSpPr>
        <p:pic>
          <p:nvPicPr>
            <p:cNvPr id="66" name="Graphic 29" descr="Bar chart outline">
              <a:extLst>
                <a:ext uri="{FF2B5EF4-FFF2-40B4-BE49-F238E27FC236}">
                  <a16:creationId xmlns:a16="http://schemas.microsoft.com/office/drawing/2014/main" id="{7CE37ADF-CC87-0080-AB38-CAEBF4EC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5656325" y="2585004"/>
              <a:ext cx="606659" cy="60665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07683DB-04F0-9908-5ECD-B47350E15EF0}"/>
                </a:ext>
              </a:extLst>
            </p:cNvPr>
            <p:cNvSpPr txBox="1"/>
            <p:nvPr/>
          </p:nvSpPr>
          <p:spPr>
            <a:xfrm>
              <a:off x="5508249" y="322894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dirty="0"/>
                <a:t>Analytics</a:t>
              </a: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CA615E-4ADE-CAF5-DC4C-33930FE3D428}"/>
              </a:ext>
            </a:extLst>
          </p:cNvPr>
          <p:cNvCxnSpPr>
            <a:cxnSpLocks/>
          </p:cNvCxnSpPr>
          <p:nvPr/>
        </p:nvCxnSpPr>
        <p:spPr>
          <a:xfrm flipH="1" flipV="1">
            <a:off x="1756268" y="4220161"/>
            <a:ext cx="3860815" cy="136875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7BA86C9-520F-C685-EBEC-DC0A86F0FE63}"/>
              </a:ext>
            </a:extLst>
          </p:cNvPr>
          <p:cNvSpPr txBox="1"/>
          <p:nvPr/>
        </p:nvSpPr>
        <p:spPr>
          <a:xfrm>
            <a:off x="3409798" y="498320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/>
                </a:solidFill>
              </a:rPr>
              <a:t>diet</a:t>
            </a:r>
            <a:endParaRPr lang="en-DE" sz="1400" dirty="0">
              <a:solidFill>
                <a:schemeClr val="bg2"/>
              </a:solidFill>
            </a:endParaRPr>
          </a:p>
        </p:txBody>
      </p: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6A9870D5-076D-C11E-88EE-E8C148E74BB4}"/>
              </a:ext>
            </a:extLst>
          </p:cNvPr>
          <p:cNvCxnSpPr>
            <a:endCxn id="12" idx="3"/>
          </p:cNvCxnSpPr>
          <p:nvPr/>
        </p:nvCxnSpPr>
        <p:spPr>
          <a:xfrm rot="5400000" flipH="1" flipV="1">
            <a:off x="5793227" y="4816378"/>
            <a:ext cx="1251385" cy="37072"/>
          </a:xfrm>
          <a:prstGeom prst="bentConnector4">
            <a:avLst>
              <a:gd name="adj1" fmla="val -286"/>
              <a:gd name="adj2" fmla="val 269616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CC1D18B-4FAB-DE1B-04F0-F1F4E7660869}"/>
              </a:ext>
            </a:extLst>
          </p:cNvPr>
          <p:cNvSpPr txBox="1"/>
          <p:nvPr/>
        </p:nvSpPr>
        <p:spPr>
          <a:xfrm>
            <a:off x="7435294" y="4714174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/>
                </a:solidFill>
              </a:rPr>
              <a:t>budget &amp; forecast</a:t>
            </a:r>
            <a:endParaRPr lang="en-DE" sz="1400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0D22E5-F46A-7DC5-BDA2-307A35D9FCDA}"/>
              </a:ext>
            </a:extLst>
          </p:cNvPr>
          <p:cNvSpPr/>
          <p:nvPr/>
        </p:nvSpPr>
        <p:spPr>
          <a:xfrm>
            <a:off x="434625" y="3290676"/>
            <a:ext cx="1549570" cy="109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CD148-9FB6-F625-3B33-3F0C23A0C333}"/>
              </a:ext>
            </a:extLst>
          </p:cNvPr>
          <p:cNvSpPr/>
          <p:nvPr/>
        </p:nvSpPr>
        <p:spPr>
          <a:xfrm>
            <a:off x="5321215" y="5098948"/>
            <a:ext cx="1549570" cy="109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7CF63-CACF-208E-50ED-9B23A19E6F77}"/>
              </a:ext>
            </a:extLst>
          </p:cNvPr>
          <p:cNvSpPr/>
          <p:nvPr/>
        </p:nvSpPr>
        <p:spPr>
          <a:xfrm>
            <a:off x="8092550" y="1510055"/>
            <a:ext cx="1422453" cy="109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26365-DB70-412B-1001-94FF1CB004E8}"/>
              </a:ext>
            </a:extLst>
          </p:cNvPr>
          <p:cNvSpPr/>
          <p:nvPr/>
        </p:nvSpPr>
        <p:spPr>
          <a:xfrm>
            <a:off x="5321215" y="3828980"/>
            <a:ext cx="1549570" cy="109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04CE10-792C-DAA7-E45C-C16321E5B443}"/>
              </a:ext>
            </a:extLst>
          </p:cNvPr>
          <p:cNvSpPr/>
          <p:nvPr/>
        </p:nvSpPr>
        <p:spPr>
          <a:xfrm>
            <a:off x="2599931" y="1523217"/>
            <a:ext cx="1935015" cy="1190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978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57116-2DE6-44DE-2CC7-BED35CF1A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Goal:</a:t>
            </a:r>
            <a:r>
              <a:rPr lang="en-GB" dirty="0">
                <a:solidFill>
                  <a:srgbClr val="0E101A"/>
                </a:solidFill>
                <a:effectLst/>
              </a:rPr>
              <a:t> Develop a benchmark application for scientific analysis.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Requirements</a:t>
            </a:r>
            <a:r>
              <a:rPr lang="en-GB" dirty="0">
                <a:solidFill>
                  <a:srgbClr val="0E101A"/>
                </a:solidFill>
                <a:effectLst/>
              </a:rPr>
              <a:t>: Software has the following characteristics:</a:t>
            </a:r>
          </a:p>
          <a:p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7C661-D98D-2016-74AE-EEDFB144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6EAD8-9E12-6670-1630-30009B5A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486AB-BF5D-E77E-49D4-127BDA20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6817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33158-7B2E-89CE-731D-A5B0B8DF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8E789-1D9C-623F-4483-C1F6EF9A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63757C-5A9C-2384-CF59-E4450333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Bank Account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1A322-EFD7-39A0-F6B0-A37DE8037F6A}"/>
              </a:ext>
            </a:extLst>
          </p:cNvPr>
          <p:cNvSpPr/>
          <p:nvPr/>
        </p:nvSpPr>
        <p:spPr>
          <a:xfrm>
            <a:off x="1752600" y="1474869"/>
            <a:ext cx="5632938" cy="454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A4081-9930-3063-C875-2C47E7BE6C6A}"/>
              </a:ext>
            </a:extLst>
          </p:cNvPr>
          <p:cNvSpPr/>
          <p:nvPr/>
        </p:nvSpPr>
        <p:spPr>
          <a:xfrm>
            <a:off x="2620107" y="2379784"/>
            <a:ext cx="1992923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View</a:t>
            </a:r>
          </a:p>
          <a:p>
            <a:pPr algn="ctr"/>
            <a:r>
              <a:rPr lang="en-DE" sz="1600" dirty="0">
                <a:solidFill>
                  <a:schemeClr val="tx1"/>
                </a:solidFill>
              </a:rPr>
              <a:t>Bank Accounts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90441-6E7D-DED7-0598-5BF640F5392F}"/>
              </a:ext>
            </a:extLst>
          </p:cNvPr>
          <p:cNvSpPr/>
          <p:nvPr/>
        </p:nvSpPr>
        <p:spPr>
          <a:xfrm>
            <a:off x="2620106" y="3596225"/>
            <a:ext cx="1992923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Create</a:t>
            </a:r>
          </a:p>
          <a:p>
            <a:pPr algn="ctr"/>
            <a:r>
              <a:rPr lang="en-DE" sz="1600" dirty="0">
                <a:solidFill>
                  <a:schemeClr val="tx1"/>
                </a:solidFill>
              </a:rPr>
              <a:t>Bank Account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6F8A7C-57E4-B5D1-1FC1-FE0F927441E7}"/>
              </a:ext>
            </a:extLst>
          </p:cNvPr>
          <p:cNvSpPr/>
          <p:nvPr/>
        </p:nvSpPr>
        <p:spPr>
          <a:xfrm>
            <a:off x="2620105" y="4812666"/>
            <a:ext cx="1992923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Delete</a:t>
            </a:r>
          </a:p>
          <a:p>
            <a:pPr algn="ctr"/>
            <a:r>
              <a:rPr lang="en-DE" sz="1600" dirty="0">
                <a:solidFill>
                  <a:schemeClr val="tx1"/>
                </a:solidFill>
              </a:rPr>
              <a:t>Bank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31807-9EB4-3172-F4DB-A1BF96FEFCF6}"/>
              </a:ext>
            </a:extLst>
          </p:cNvPr>
          <p:cNvSpPr txBox="1"/>
          <p:nvPr/>
        </p:nvSpPr>
        <p:spPr>
          <a:xfrm>
            <a:off x="3569436" y="1531162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BankAccount</a:t>
            </a:r>
          </a:p>
        </p:txBody>
      </p:sp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C99052BB-A10F-572E-9E0C-719C2FE19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000" y="328901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6BD439-4B09-A156-28D5-7DF457823101}"/>
              </a:ext>
            </a:extLst>
          </p:cNvPr>
          <p:cNvCxnSpPr>
            <a:endCxn id="10" idx="1"/>
          </p:cNvCxnSpPr>
          <p:nvPr/>
        </p:nvCxnSpPr>
        <p:spPr>
          <a:xfrm flipV="1">
            <a:off x="1202400" y="2763658"/>
            <a:ext cx="1417707" cy="982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952B2F-182B-67CD-03E3-176BB0836AF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202399" y="3746215"/>
            <a:ext cx="1417706" cy="1450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3B0CC3-7AD2-2E17-5B19-ADACACEB399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202398" y="3746215"/>
            <a:ext cx="1417708" cy="2338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98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33158-7B2E-89CE-731D-A5B0B8DF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8E789-1D9C-623F-4483-C1F6EF9A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63757C-5A9C-2384-CF59-E4450333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Transaction: Income &amp; Expense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1A322-EFD7-39A0-F6B0-A37DE8037F6A}"/>
              </a:ext>
            </a:extLst>
          </p:cNvPr>
          <p:cNvSpPr/>
          <p:nvPr/>
        </p:nvSpPr>
        <p:spPr>
          <a:xfrm>
            <a:off x="1752600" y="1474869"/>
            <a:ext cx="7666891" cy="454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A4081-9930-3063-C875-2C47E7BE6C6A}"/>
              </a:ext>
            </a:extLst>
          </p:cNvPr>
          <p:cNvSpPr/>
          <p:nvPr/>
        </p:nvSpPr>
        <p:spPr>
          <a:xfrm>
            <a:off x="2620106" y="2170357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View Transactions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90441-6E7D-DED7-0598-5BF640F5392F}"/>
              </a:ext>
            </a:extLst>
          </p:cNvPr>
          <p:cNvSpPr/>
          <p:nvPr/>
        </p:nvSpPr>
        <p:spPr>
          <a:xfrm>
            <a:off x="2620106" y="3117102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Create Transaction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6F8A7C-57E4-B5D1-1FC1-FE0F927441E7}"/>
              </a:ext>
            </a:extLst>
          </p:cNvPr>
          <p:cNvSpPr/>
          <p:nvPr/>
        </p:nvSpPr>
        <p:spPr>
          <a:xfrm>
            <a:off x="2620106" y="4999257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Delete Transaction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31807-9EB4-3172-F4DB-A1BF96FEFCF6}"/>
              </a:ext>
            </a:extLst>
          </p:cNvPr>
          <p:cNvSpPr txBox="1"/>
          <p:nvPr/>
        </p:nvSpPr>
        <p:spPr>
          <a:xfrm>
            <a:off x="4757911" y="1520564"/>
            <a:ext cx="1782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Transaction</a:t>
            </a:r>
          </a:p>
        </p:txBody>
      </p:sp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C99052BB-A10F-572E-9E0C-719C2FE19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000" y="328901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6BD439-4B09-A156-28D5-7DF45782310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02400" y="2554231"/>
            <a:ext cx="1417706" cy="12109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22CD1-D599-1877-83BE-C270586015C0}"/>
              </a:ext>
            </a:extLst>
          </p:cNvPr>
          <p:cNvSpPr/>
          <p:nvPr/>
        </p:nvSpPr>
        <p:spPr>
          <a:xfrm>
            <a:off x="2620106" y="4063847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Transfer Transaction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98ADC3-0FE0-41A0-144F-99BD743E2FB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202400" y="3500976"/>
            <a:ext cx="1417706" cy="2641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B8D034-E297-38C6-A9C0-C28B9B51241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02400" y="3765144"/>
            <a:ext cx="1417706" cy="6825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80E27-C58B-4B0D-9E07-C847DCA6F87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202400" y="3762697"/>
            <a:ext cx="1417706" cy="1620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7B4D861-EA8A-7E82-4F42-BAD85BAD8028}"/>
              </a:ext>
            </a:extLst>
          </p:cNvPr>
          <p:cNvSpPr/>
          <p:nvPr/>
        </p:nvSpPr>
        <p:spPr>
          <a:xfrm>
            <a:off x="6462725" y="4999257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Rollback Transaction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63FE96-4282-5F27-53E7-E4670D7F6BCF}"/>
              </a:ext>
            </a:extLst>
          </p:cNvPr>
          <p:cNvCxnSpPr>
            <a:cxnSpLocks/>
            <a:stCxn id="12" idx="3"/>
            <a:endCxn id="30" idx="1"/>
          </p:cNvCxnSpPr>
          <p:nvPr/>
        </p:nvCxnSpPr>
        <p:spPr>
          <a:xfrm>
            <a:off x="4835768" y="5383131"/>
            <a:ext cx="162695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3E2289-84A3-D4E6-96A8-EDD7FC7B03FA}"/>
              </a:ext>
            </a:extLst>
          </p:cNvPr>
          <p:cNvSpPr txBox="1"/>
          <p:nvPr/>
        </p:nvSpPr>
        <p:spPr>
          <a:xfrm>
            <a:off x="5019907" y="5070881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&lt;&lt;includes&gt;&gt;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DAD1C3-6FD3-0C15-8E5C-CB4A8E896B52}"/>
              </a:ext>
            </a:extLst>
          </p:cNvPr>
          <p:cNvSpPr/>
          <p:nvPr/>
        </p:nvSpPr>
        <p:spPr>
          <a:xfrm>
            <a:off x="10034952" y="3378823"/>
            <a:ext cx="1647094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BankAccount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DF6044-CB9F-FCA7-0454-E40D6BEAA88D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>
            <a:off x="4835768" y="3762697"/>
            <a:ext cx="5199184" cy="685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9110D6B-96E2-3BD7-E6E0-4133F18D6F25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8678387" y="3762697"/>
            <a:ext cx="1356565" cy="1620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984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33158-7B2E-89CE-731D-A5B0B8DF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8E789-1D9C-623F-4483-C1F6EF9A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63757C-5A9C-2384-CF59-E4450333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1A322-EFD7-39A0-F6B0-A37DE8037F6A}"/>
              </a:ext>
            </a:extLst>
          </p:cNvPr>
          <p:cNvSpPr/>
          <p:nvPr/>
        </p:nvSpPr>
        <p:spPr>
          <a:xfrm>
            <a:off x="1752600" y="1474869"/>
            <a:ext cx="7666891" cy="454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A4081-9930-3063-C875-2C47E7BE6C6A}"/>
              </a:ext>
            </a:extLst>
          </p:cNvPr>
          <p:cNvSpPr/>
          <p:nvPr/>
        </p:nvSpPr>
        <p:spPr>
          <a:xfrm>
            <a:off x="2290094" y="2372185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Add Product to 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90441-6E7D-DED7-0598-5BF640F5392F}"/>
              </a:ext>
            </a:extLst>
          </p:cNvPr>
          <p:cNvSpPr/>
          <p:nvPr/>
        </p:nvSpPr>
        <p:spPr>
          <a:xfrm>
            <a:off x="2310231" y="3584291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Add Product to Supplies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31807-9EB4-3172-F4DB-A1BF96FEFCF6}"/>
              </a:ext>
            </a:extLst>
          </p:cNvPr>
          <p:cNvSpPr txBox="1"/>
          <p:nvPr/>
        </p:nvSpPr>
        <p:spPr>
          <a:xfrm>
            <a:off x="4963117" y="1522378"/>
            <a:ext cx="124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Product</a:t>
            </a:r>
          </a:p>
        </p:txBody>
      </p:sp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C99052BB-A10F-572E-9E0C-719C2FE19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000" y="328901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6BD439-4B09-A156-28D5-7DF45782310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02400" y="2756059"/>
            <a:ext cx="1087694" cy="1060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22CD1-D599-1877-83BE-C270586015C0}"/>
              </a:ext>
            </a:extLst>
          </p:cNvPr>
          <p:cNvSpPr/>
          <p:nvPr/>
        </p:nvSpPr>
        <p:spPr>
          <a:xfrm>
            <a:off x="2290094" y="4787444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Purchase </a:t>
            </a:r>
          </a:p>
          <a:p>
            <a:pPr algn="ctr"/>
            <a:r>
              <a:rPr lang="en-DE" sz="1600" dirty="0">
                <a:solidFill>
                  <a:schemeClr val="tx1"/>
                </a:solidFill>
              </a:rPr>
              <a:t>Shopping Cart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98ADC3-0FE0-41A0-144F-99BD743E2FB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202400" y="3816872"/>
            <a:ext cx="1107831" cy="151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B8D034-E297-38C6-A9C0-C28B9B51241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02400" y="3816872"/>
            <a:ext cx="1087694" cy="1354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63FE96-4282-5F27-53E7-E4670D7F6BC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4505756" y="2756059"/>
            <a:ext cx="13978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3E2289-84A3-D4E6-96A8-EDD7FC7B03FA}"/>
              </a:ext>
            </a:extLst>
          </p:cNvPr>
          <p:cNvSpPr txBox="1"/>
          <p:nvPr/>
        </p:nvSpPr>
        <p:spPr>
          <a:xfrm>
            <a:off x="4575327" y="241023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&lt;&lt;includes&gt;&gt;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DAD1C3-6FD3-0C15-8E5C-CB4A8E896B52}"/>
              </a:ext>
            </a:extLst>
          </p:cNvPr>
          <p:cNvSpPr/>
          <p:nvPr/>
        </p:nvSpPr>
        <p:spPr>
          <a:xfrm>
            <a:off x="10034952" y="3378823"/>
            <a:ext cx="1647094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NutritionAPI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9110D6B-96E2-3BD7-E6E0-4133F18D6F25}"/>
              </a:ext>
            </a:extLst>
          </p:cNvPr>
          <p:cNvCxnSpPr>
            <a:cxnSpLocks/>
            <a:stCxn id="27" idx="1"/>
            <a:endCxn id="14" idx="3"/>
          </p:cNvCxnSpPr>
          <p:nvPr/>
        </p:nvCxnSpPr>
        <p:spPr>
          <a:xfrm flipH="1">
            <a:off x="4505756" y="5171318"/>
            <a:ext cx="55291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D81F399-59BA-17A5-A0C4-63AE07A843CD}"/>
              </a:ext>
            </a:extLst>
          </p:cNvPr>
          <p:cNvSpPr/>
          <p:nvPr/>
        </p:nvSpPr>
        <p:spPr>
          <a:xfrm>
            <a:off x="5903577" y="2372185"/>
            <a:ext cx="1782669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Create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81CAE-7136-B02C-33CF-F7BE96C692E9}"/>
              </a:ext>
            </a:extLst>
          </p:cNvPr>
          <p:cNvSpPr/>
          <p:nvPr/>
        </p:nvSpPr>
        <p:spPr>
          <a:xfrm>
            <a:off x="5903577" y="4043811"/>
            <a:ext cx="1782669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Add Nutrition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2A9E9F-F778-5FAF-F799-1E7658B316E8}"/>
              </a:ext>
            </a:extLst>
          </p:cNvPr>
          <p:cNvSpPr/>
          <p:nvPr/>
        </p:nvSpPr>
        <p:spPr>
          <a:xfrm>
            <a:off x="10034952" y="4787444"/>
            <a:ext cx="1647094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Transaction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81982D-5A8E-35AD-26F7-CD78ACEEEAA2}"/>
              </a:ext>
            </a:extLst>
          </p:cNvPr>
          <p:cNvCxnSpPr>
            <a:cxnSpLocks/>
            <a:stCxn id="35" idx="1"/>
            <a:endCxn id="25" idx="3"/>
          </p:cNvCxnSpPr>
          <p:nvPr/>
        </p:nvCxnSpPr>
        <p:spPr>
          <a:xfrm flipH="1">
            <a:off x="7686246" y="3762697"/>
            <a:ext cx="2348706" cy="6649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860A20-B2FE-14BA-656F-95CF4E3CD4D3}"/>
              </a:ext>
            </a:extLst>
          </p:cNvPr>
          <p:cNvCxnSpPr>
            <a:cxnSpLocks/>
            <a:stCxn id="25" idx="0"/>
            <a:endCxn id="2" idx="2"/>
          </p:cNvCxnSpPr>
          <p:nvPr/>
        </p:nvCxnSpPr>
        <p:spPr>
          <a:xfrm flipV="1">
            <a:off x="6794912" y="3139933"/>
            <a:ext cx="0" cy="9038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031DA96-BEC6-0E0D-E6EF-E3B973A01D86}"/>
              </a:ext>
            </a:extLst>
          </p:cNvPr>
          <p:cNvSpPr txBox="1"/>
          <p:nvPr/>
        </p:nvSpPr>
        <p:spPr>
          <a:xfrm>
            <a:off x="6815049" y="344666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&lt;&lt;extends&gt;&gt;</a:t>
            </a:r>
          </a:p>
        </p:txBody>
      </p:sp>
    </p:spTree>
    <p:extLst>
      <p:ext uri="{BB962C8B-B14F-4D97-AF65-F5344CB8AC3E}">
        <p14:creationId xmlns:p14="http://schemas.microsoft.com/office/powerpoint/2010/main" val="3660240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33158-7B2E-89CE-731D-A5B0B8DF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8E789-1D9C-623F-4483-C1F6EF9A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63757C-5A9C-2384-CF59-E4450333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1A322-EFD7-39A0-F6B0-A37DE8037F6A}"/>
              </a:ext>
            </a:extLst>
          </p:cNvPr>
          <p:cNvSpPr/>
          <p:nvPr/>
        </p:nvSpPr>
        <p:spPr>
          <a:xfrm>
            <a:off x="1752600" y="1474869"/>
            <a:ext cx="7666891" cy="454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A4081-9930-3063-C875-2C47E7BE6C6A}"/>
              </a:ext>
            </a:extLst>
          </p:cNvPr>
          <p:cNvSpPr/>
          <p:nvPr/>
        </p:nvSpPr>
        <p:spPr>
          <a:xfrm>
            <a:off x="2224833" y="2849951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View Savings Goal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90441-6E7D-DED7-0598-5BF640F5392F}"/>
              </a:ext>
            </a:extLst>
          </p:cNvPr>
          <p:cNvSpPr/>
          <p:nvPr/>
        </p:nvSpPr>
        <p:spPr>
          <a:xfrm>
            <a:off x="2244970" y="4256753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Create Savings Goal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31807-9EB4-3172-F4DB-A1BF96FEFCF6}"/>
              </a:ext>
            </a:extLst>
          </p:cNvPr>
          <p:cNvSpPr txBox="1"/>
          <p:nvPr/>
        </p:nvSpPr>
        <p:spPr>
          <a:xfrm>
            <a:off x="4620076" y="1526647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SavingsGoal</a:t>
            </a:r>
          </a:p>
        </p:txBody>
      </p:sp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C99052BB-A10F-572E-9E0C-719C2FE19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00" y="328901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6BD439-4B09-A156-28D5-7DF45782310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02400" y="3233825"/>
            <a:ext cx="1022433" cy="5821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B8D034-E297-38C6-A9C0-C28B9B51241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202400" y="3816872"/>
            <a:ext cx="1042570" cy="823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63FE96-4282-5F27-53E7-E4670D7F6BC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 flipV="1">
            <a:off x="4440495" y="2756059"/>
            <a:ext cx="1463082" cy="477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3E2289-84A3-D4E6-96A8-EDD7FC7B03FA}"/>
              </a:ext>
            </a:extLst>
          </p:cNvPr>
          <p:cNvSpPr txBox="1"/>
          <p:nvPr/>
        </p:nvSpPr>
        <p:spPr>
          <a:xfrm>
            <a:off x="4575327" y="241023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&lt;&lt;includes&gt;&gt;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DAD1C3-6FD3-0C15-8E5C-CB4A8E896B52}"/>
              </a:ext>
            </a:extLst>
          </p:cNvPr>
          <p:cNvSpPr/>
          <p:nvPr/>
        </p:nvSpPr>
        <p:spPr>
          <a:xfrm>
            <a:off x="10034952" y="3289198"/>
            <a:ext cx="1647094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Transaction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81F399-59BA-17A5-A0C4-63AE07A843CD}"/>
              </a:ext>
            </a:extLst>
          </p:cNvPr>
          <p:cNvSpPr/>
          <p:nvPr/>
        </p:nvSpPr>
        <p:spPr>
          <a:xfrm>
            <a:off x="5903577" y="2372185"/>
            <a:ext cx="1782669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View Status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81CAE-7136-B02C-33CF-F7BE96C692E9}"/>
              </a:ext>
            </a:extLst>
          </p:cNvPr>
          <p:cNvSpPr/>
          <p:nvPr/>
        </p:nvSpPr>
        <p:spPr>
          <a:xfrm>
            <a:off x="5903577" y="3689481"/>
            <a:ext cx="1782669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Link Savings Bank Accounts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2A9E9F-F778-5FAF-F799-1E7658B316E8}"/>
              </a:ext>
            </a:extLst>
          </p:cNvPr>
          <p:cNvSpPr/>
          <p:nvPr/>
        </p:nvSpPr>
        <p:spPr>
          <a:xfrm>
            <a:off x="10034952" y="4650917"/>
            <a:ext cx="1647094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BankAccount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81982D-5A8E-35AD-26F7-CD78ACEEEAA2}"/>
              </a:ext>
            </a:extLst>
          </p:cNvPr>
          <p:cNvCxnSpPr>
            <a:cxnSpLocks/>
            <a:stCxn id="25" idx="1"/>
            <a:endCxn id="11" idx="3"/>
          </p:cNvCxnSpPr>
          <p:nvPr/>
        </p:nvCxnSpPr>
        <p:spPr>
          <a:xfrm flipH="1">
            <a:off x="4460632" y="4073355"/>
            <a:ext cx="1442945" cy="567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031DA96-BEC6-0E0D-E6EF-E3B973A01D86}"/>
              </a:ext>
            </a:extLst>
          </p:cNvPr>
          <p:cNvSpPr txBox="1"/>
          <p:nvPr/>
        </p:nvSpPr>
        <p:spPr>
          <a:xfrm>
            <a:off x="4557925" y="3827768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&lt;&lt;extends&gt;&gt;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D3A374-B8B4-BC30-41F0-F0F697626237}"/>
              </a:ext>
            </a:extLst>
          </p:cNvPr>
          <p:cNvSpPr/>
          <p:nvPr/>
        </p:nvSpPr>
        <p:spPr>
          <a:xfrm>
            <a:off x="5903576" y="4912885"/>
            <a:ext cx="1782669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Link Rule Bank Accounts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086C9-8BF7-4A8B-0FF7-07DE55B12DDA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 flipV="1">
            <a:off x="4460632" y="4640627"/>
            <a:ext cx="1442944" cy="6561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79B8A5-321A-02BB-543C-BA5FFEB70946}"/>
              </a:ext>
            </a:extLst>
          </p:cNvPr>
          <p:cNvSpPr txBox="1"/>
          <p:nvPr/>
        </p:nvSpPr>
        <p:spPr>
          <a:xfrm>
            <a:off x="4537903" y="5195494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&lt;&lt;extends&gt;&gt;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F98314-4EB9-BD5A-D11F-92782320B132}"/>
              </a:ext>
            </a:extLst>
          </p:cNvPr>
          <p:cNvCxnSpPr>
            <a:cxnSpLocks/>
            <a:stCxn id="35" idx="1"/>
            <a:endCxn id="25" idx="3"/>
          </p:cNvCxnSpPr>
          <p:nvPr/>
        </p:nvCxnSpPr>
        <p:spPr>
          <a:xfrm flipH="1">
            <a:off x="7686246" y="3673072"/>
            <a:ext cx="2348706" cy="4002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771C43-9AA9-52DB-AF22-995C9AC4D57D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 flipV="1">
            <a:off x="7686246" y="4073355"/>
            <a:ext cx="2348706" cy="9614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1CA9B1-E7FF-42C9-59F0-CDBE785B45CD}"/>
              </a:ext>
            </a:extLst>
          </p:cNvPr>
          <p:cNvCxnSpPr>
            <a:cxnSpLocks/>
            <a:stCxn id="27" idx="1"/>
            <a:endCxn id="16" idx="3"/>
          </p:cNvCxnSpPr>
          <p:nvPr/>
        </p:nvCxnSpPr>
        <p:spPr>
          <a:xfrm flipH="1">
            <a:off x="7686245" y="5034791"/>
            <a:ext cx="2348707" cy="2619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31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33158-7B2E-89CE-731D-A5B0B8DF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8E789-1D9C-623F-4483-C1F6EF9A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63757C-5A9C-2384-CF59-E4450333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1A322-EFD7-39A0-F6B0-A37DE8037F6A}"/>
              </a:ext>
            </a:extLst>
          </p:cNvPr>
          <p:cNvSpPr/>
          <p:nvPr/>
        </p:nvSpPr>
        <p:spPr>
          <a:xfrm>
            <a:off x="1752600" y="1474869"/>
            <a:ext cx="7666891" cy="454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A4081-9930-3063-C875-2C47E7BE6C6A}"/>
              </a:ext>
            </a:extLst>
          </p:cNvPr>
          <p:cNvSpPr/>
          <p:nvPr/>
        </p:nvSpPr>
        <p:spPr>
          <a:xfrm>
            <a:off x="2244970" y="3210167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Generate Report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90441-6E7D-DED7-0598-5BF640F5392F}"/>
              </a:ext>
            </a:extLst>
          </p:cNvPr>
          <p:cNvSpPr/>
          <p:nvPr/>
        </p:nvSpPr>
        <p:spPr>
          <a:xfrm>
            <a:off x="2244970" y="4874990"/>
            <a:ext cx="2215662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Create Budget 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31807-9EB4-3172-F4DB-A1BF96FEFCF6}"/>
              </a:ext>
            </a:extLst>
          </p:cNvPr>
          <p:cNvSpPr txBox="1"/>
          <p:nvPr/>
        </p:nvSpPr>
        <p:spPr>
          <a:xfrm>
            <a:off x="4877359" y="1526647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Analytics</a:t>
            </a:r>
          </a:p>
        </p:txBody>
      </p:sp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C99052BB-A10F-572E-9E0C-719C2FE19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00" y="328901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6BD439-4B09-A156-28D5-7DF45782310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02400" y="3594041"/>
            <a:ext cx="1042570" cy="2219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B8D034-E297-38C6-A9C0-C28B9B51241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202400" y="3815968"/>
            <a:ext cx="1042570" cy="1442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63FE96-4282-5F27-53E7-E4670D7F6BCF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 flipV="1">
            <a:off x="4460632" y="2744788"/>
            <a:ext cx="1893014" cy="8492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3E2289-84A3-D4E6-96A8-EDD7FC7B03FA}"/>
              </a:ext>
            </a:extLst>
          </p:cNvPr>
          <p:cNvSpPr txBox="1"/>
          <p:nvPr/>
        </p:nvSpPr>
        <p:spPr>
          <a:xfrm>
            <a:off x="4633396" y="274478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&lt;&lt;includes&gt;&gt;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DAD1C3-6FD3-0C15-8E5C-CB4A8E896B52}"/>
              </a:ext>
            </a:extLst>
          </p:cNvPr>
          <p:cNvSpPr/>
          <p:nvPr/>
        </p:nvSpPr>
        <p:spPr>
          <a:xfrm>
            <a:off x="10034952" y="3852542"/>
            <a:ext cx="1647094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BankAccount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81F399-59BA-17A5-A0C4-63AE07A843CD}"/>
              </a:ext>
            </a:extLst>
          </p:cNvPr>
          <p:cNvSpPr/>
          <p:nvPr/>
        </p:nvSpPr>
        <p:spPr>
          <a:xfrm>
            <a:off x="6353646" y="2360914"/>
            <a:ext cx="1782669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View Forecast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81CAE-7136-B02C-33CF-F7BE96C692E9}"/>
              </a:ext>
            </a:extLst>
          </p:cNvPr>
          <p:cNvSpPr/>
          <p:nvPr/>
        </p:nvSpPr>
        <p:spPr>
          <a:xfrm>
            <a:off x="6353647" y="3547652"/>
            <a:ext cx="1782669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View Budget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2A9E9F-F778-5FAF-F799-1E7658B316E8}"/>
              </a:ext>
            </a:extLst>
          </p:cNvPr>
          <p:cNvSpPr/>
          <p:nvPr/>
        </p:nvSpPr>
        <p:spPr>
          <a:xfrm>
            <a:off x="10034952" y="5043723"/>
            <a:ext cx="1647094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D3A374-B8B4-BC30-41F0-F0F697626237}"/>
              </a:ext>
            </a:extLst>
          </p:cNvPr>
          <p:cNvSpPr/>
          <p:nvPr/>
        </p:nvSpPr>
        <p:spPr>
          <a:xfrm>
            <a:off x="6353647" y="4663225"/>
            <a:ext cx="1782669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View Diet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F98314-4EB9-BD5A-D11F-92782320B132}"/>
              </a:ext>
            </a:extLst>
          </p:cNvPr>
          <p:cNvCxnSpPr>
            <a:cxnSpLocks/>
            <a:stCxn id="35" idx="1"/>
            <a:endCxn id="25" idx="3"/>
          </p:cNvCxnSpPr>
          <p:nvPr/>
        </p:nvCxnSpPr>
        <p:spPr>
          <a:xfrm flipH="1" flipV="1">
            <a:off x="8136316" y="3931526"/>
            <a:ext cx="1898636" cy="3048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1CA9B1-E7FF-42C9-59F0-CDBE785B45CD}"/>
              </a:ext>
            </a:extLst>
          </p:cNvPr>
          <p:cNvCxnSpPr>
            <a:cxnSpLocks/>
            <a:stCxn id="27" idx="1"/>
            <a:endCxn id="16" idx="3"/>
          </p:cNvCxnSpPr>
          <p:nvPr/>
        </p:nvCxnSpPr>
        <p:spPr>
          <a:xfrm flipH="1" flipV="1">
            <a:off x="8136316" y="5047099"/>
            <a:ext cx="1898636" cy="3804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8CB850-EB91-44BC-A589-FF567A25BBC7}"/>
              </a:ext>
            </a:extLst>
          </p:cNvPr>
          <p:cNvCxnSpPr>
            <a:cxnSpLocks/>
            <a:stCxn id="10" idx="3"/>
            <a:endCxn id="25" idx="1"/>
          </p:cNvCxnSpPr>
          <p:nvPr/>
        </p:nvCxnSpPr>
        <p:spPr>
          <a:xfrm>
            <a:off x="4460632" y="3594041"/>
            <a:ext cx="1893015" cy="3374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7ED7DB-BB6C-F133-261D-5F31BD75DBFD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4460632" y="3594041"/>
            <a:ext cx="1893015" cy="14530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D96B730-A678-2983-C498-C6382EB7DF45}"/>
              </a:ext>
            </a:extLst>
          </p:cNvPr>
          <p:cNvSpPr txBox="1"/>
          <p:nvPr/>
        </p:nvSpPr>
        <p:spPr>
          <a:xfrm>
            <a:off x="4941127" y="3428005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&lt;&lt;includes&gt;&gt;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61F733-5015-7DBC-2C3B-6FBBDDA4767E}"/>
              </a:ext>
            </a:extLst>
          </p:cNvPr>
          <p:cNvSpPr txBox="1"/>
          <p:nvPr/>
        </p:nvSpPr>
        <p:spPr>
          <a:xfrm>
            <a:off x="4633396" y="444329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&lt;&lt;includes&gt;&gt;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CBF00FB-7BDA-4145-BD27-9BA6D7B9FD8D}"/>
              </a:ext>
            </a:extLst>
          </p:cNvPr>
          <p:cNvSpPr/>
          <p:nvPr/>
        </p:nvSpPr>
        <p:spPr>
          <a:xfrm>
            <a:off x="10034952" y="1550231"/>
            <a:ext cx="1647094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SavingsGoal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552AD-CBED-8DB4-C2C9-DC071DF35581}"/>
              </a:ext>
            </a:extLst>
          </p:cNvPr>
          <p:cNvSpPr/>
          <p:nvPr/>
        </p:nvSpPr>
        <p:spPr>
          <a:xfrm>
            <a:off x="10034952" y="2679453"/>
            <a:ext cx="1647094" cy="767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</a:rPr>
              <a:t>Transaction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7AF67E-3316-CB2D-7A48-ADFA3393DB29}"/>
              </a:ext>
            </a:extLst>
          </p:cNvPr>
          <p:cNvCxnSpPr>
            <a:cxnSpLocks/>
            <a:stCxn id="58" idx="1"/>
            <a:endCxn id="2" idx="3"/>
          </p:cNvCxnSpPr>
          <p:nvPr/>
        </p:nvCxnSpPr>
        <p:spPr>
          <a:xfrm flipH="1">
            <a:off x="8136315" y="1934105"/>
            <a:ext cx="1898637" cy="810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E3DC0E-DB03-504C-5728-159CBFC5159D}"/>
              </a:ext>
            </a:extLst>
          </p:cNvPr>
          <p:cNvCxnSpPr>
            <a:cxnSpLocks/>
            <a:stCxn id="59" idx="1"/>
            <a:endCxn id="2" idx="3"/>
          </p:cNvCxnSpPr>
          <p:nvPr/>
        </p:nvCxnSpPr>
        <p:spPr>
          <a:xfrm flipH="1" flipV="1">
            <a:off x="8136315" y="2744788"/>
            <a:ext cx="1898637" cy="3185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3A28B42-FA0B-5644-EF91-3A53E03C5492}"/>
              </a:ext>
            </a:extLst>
          </p:cNvPr>
          <p:cNvCxnSpPr>
            <a:cxnSpLocks/>
            <a:stCxn id="59" idx="1"/>
            <a:endCxn id="25" idx="3"/>
          </p:cNvCxnSpPr>
          <p:nvPr/>
        </p:nvCxnSpPr>
        <p:spPr>
          <a:xfrm flipH="1">
            <a:off x="8136316" y="3063327"/>
            <a:ext cx="1898636" cy="868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77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AA953-532B-FAD9-C71B-67822F4E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652F-69DB-5040-C7D7-3080EDE4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67123E-1E44-8F28-5169-E443043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Software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06C343-9709-AF81-4529-7A5F7FDF12F8}"/>
              </a:ext>
            </a:extLst>
          </p:cNvPr>
          <p:cNvGrpSpPr/>
          <p:nvPr/>
        </p:nvGrpSpPr>
        <p:grpSpPr>
          <a:xfrm>
            <a:off x="4712678" y="1717430"/>
            <a:ext cx="2139462" cy="873370"/>
            <a:chOff x="4712678" y="1717430"/>
            <a:chExt cx="2139462" cy="8733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E42B21-821E-C1DB-5FD6-5A132755C9E5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UI-FinanceTracker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775CD5-E903-E3A6-AAC6-A57C91E8A89A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1970E0-DF4F-F3CB-9959-B60EEF8730B0}"/>
              </a:ext>
            </a:extLst>
          </p:cNvPr>
          <p:cNvGrpSpPr/>
          <p:nvPr/>
        </p:nvGrpSpPr>
        <p:grpSpPr>
          <a:xfrm>
            <a:off x="4712678" y="3255450"/>
            <a:ext cx="2139462" cy="873370"/>
            <a:chOff x="4712678" y="1717430"/>
            <a:chExt cx="2139462" cy="8733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10F3AF-EB90-6BA2-D827-FD26C5DA0CF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Transaction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F5B0EB-8C76-0934-8211-1D8944E4FB0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949C9B-9B45-A727-EBD6-ECE0853EBF5C}"/>
              </a:ext>
            </a:extLst>
          </p:cNvPr>
          <p:cNvGrpSpPr/>
          <p:nvPr/>
        </p:nvGrpSpPr>
        <p:grpSpPr>
          <a:xfrm>
            <a:off x="1219201" y="3255450"/>
            <a:ext cx="2139462" cy="873370"/>
            <a:chOff x="4712678" y="1717430"/>
            <a:chExt cx="2139462" cy="8733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E0F430-CB21-C388-6FB8-916BE9F2AE01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Product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5CBA3-728E-04DA-37AE-B3AEE2B9ADA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FA8385-9FC1-3703-0531-C13792EDC1A2}"/>
              </a:ext>
            </a:extLst>
          </p:cNvPr>
          <p:cNvGrpSpPr/>
          <p:nvPr/>
        </p:nvGrpSpPr>
        <p:grpSpPr>
          <a:xfrm>
            <a:off x="8206155" y="3255450"/>
            <a:ext cx="2139462" cy="873370"/>
            <a:chOff x="4712678" y="1717430"/>
            <a:chExt cx="2139462" cy="8733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81FAE3-1A19-23AB-6876-8CAAE4059DEC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SavingsGoal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65285B-715E-BDCF-323F-A6CF3E06527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2F2FF-6858-8408-C043-03EACABAB9EB}"/>
              </a:ext>
            </a:extLst>
          </p:cNvPr>
          <p:cNvGrpSpPr/>
          <p:nvPr/>
        </p:nvGrpSpPr>
        <p:grpSpPr>
          <a:xfrm>
            <a:off x="4712678" y="4796403"/>
            <a:ext cx="2139462" cy="873370"/>
            <a:chOff x="4712678" y="1717430"/>
            <a:chExt cx="2139462" cy="87337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97A0C5-C762-B7B6-DAEA-55F9B8317F13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BankAccount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4DE27-EF91-AA37-B2A2-133CA874875C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559110-DD5C-44EA-F67C-28591CFC870E}"/>
              </a:ext>
            </a:extLst>
          </p:cNvPr>
          <p:cNvGrpSpPr/>
          <p:nvPr/>
        </p:nvGrpSpPr>
        <p:grpSpPr>
          <a:xfrm>
            <a:off x="9117623" y="4796403"/>
            <a:ext cx="2139462" cy="873370"/>
            <a:chOff x="4712678" y="1717430"/>
            <a:chExt cx="2139462" cy="8733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EF384-4521-B80A-342A-F911A581DF0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Analytics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AC7A64-2807-9FCD-D563-1212DB6F942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88E85A4E-FDE3-AD3B-96C7-0EB0E958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074" y="2314224"/>
            <a:ext cx="193057" cy="193057"/>
          </a:xfrm>
          <a:prstGeom prst="rect">
            <a:avLst/>
          </a:prstGeom>
        </p:spPr>
      </p:pic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C858E3DE-291D-9E56-8A52-C6AE194A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7" y="3869382"/>
            <a:ext cx="193057" cy="193057"/>
          </a:xfrm>
          <a:prstGeom prst="rect">
            <a:avLst/>
          </a:prstGeom>
        </p:spPr>
      </p:pic>
      <p:pic>
        <p:nvPicPr>
          <p:cNvPr id="31" name="Graphic 30" descr="Database outline">
            <a:extLst>
              <a:ext uri="{FF2B5EF4-FFF2-40B4-BE49-F238E27FC236}">
                <a16:creationId xmlns:a16="http://schemas.microsoft.com/office/drawing/2014/main" id="{15763C40-E334-7968-A5F9-706019A0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925" y="3869382"/>
            <a:ext cx="193057" cy="193057"/>
          </a:xfrm>
          <a:prstGeom prst="rect">
            <a:avLst/>
          </a:prstGeom>
        </p:spPr>
      </p:pic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BDAE1C4E-4E1C-BAEA-F41B-D8F379DA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300" y="3869382"/>
            <a:ext cx="193057" cy="193057"/>
          </a:xfrm>
          <a:prstGeom prst="rect">
            <a:avLst/>
          </a:prstGeom>
        </p:spPr>
      </p:pic>
      <p:pic>
        <p:nvPicPr>
          <p:cNvPr id="33" name="Graphic 32" descr="Database outline">
            <a:extLst>
              <a:ext uri="{FF2B5EF4-FFF2-40B4-BE49-F238E27FC236}">
                <a16:creationId xmlns:a16="http://schemas.microsoft.com/office/drawing/2014/main" id="{356572BF-50E4-89BD-603E-1132B4A6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6" y="5427288"/>
            <a:ext cx="193057" cy="193057"/>
          </a:xfrm>
          <a:prstGeom prst="rect">
            <a:avLst/>
          </a:prstGeom>
        </p:spPr>
      </p:pic>
      <p:pic>
        <p:nvPicPr>
          <p:cNvPr id="34" name="Graphic 33" descr="Database outline">
            <a:extLst>
              <a:ext uri="{FF2B5EF4-FFF2-40B4-BE49-F238E27FC236}">
                <a16:creationId xmlns:a16="http://schemas.microsoft.com/office/drawing/2014/main" id="{F83D9698-A9F6-BEFC-CC42-AD7A385A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393" y="5427288"/>
            <a:ext cx="193057" cy="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9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AA953-532B-FAD9-C71B-67822F4E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652F-69DB-5040-C7D7-3080EDE4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67123E-1E44-8F28-5169-E443043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Software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06C343-9709-AF81-4529-7A5F7FDF12F8}"/>
              </a:ext>
            </a:extLst>
          </p:cNvPr>
          <p:cNvGrpSpPr/>
          <p:nvPr/>
        </p:nvGrpSpPr>
        <p:grpSpPr>
          <a:xfrm>
            <a:off x="4712678" y="1717430"/>
            <a:ext cx="2139462" cy="873370"/>
            <a:chOff x="4712678" y="1717430"/>
            <a:chExt cx="2139462" cy="8733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E42B21-821E-C1DB-5FD6-5A132755C9E5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UI-FinanceTracker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775CD5-E903-E3A6-AAC6-A57C91E8A89A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1970E0-DF4F-F3CB-9959-B60EEF8730B0}"/>
              </a:ext>
            </a:extLst>
          </p:cNvPr>
          <p:cNvGrpSpPr/>
          <p:nvPr/>
        </p:nvGrpSpPr>
        <p:grpSpPr>
          <a:xfrm>
            <a:off x="4712678" y="3255450"/>
            <a:ext cx="2139462" cy="873370"/>
            <a:chOff x="4712678" y="1717430"/>
            <a:chExt cx="2139462" cy="8733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10F3AF-EB90-6BA2-D827-FD26C5DA0CF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Transaction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F5B0EB-8C76-0934-8211-1D8944E4FB0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949C9B-9B45-A727-EBD6-ECE0853EBF5C}"/>
              </a:ext>
            </a:extLst>
          </p:cNvPr>
          <p:cNvGrpSpPr/>
          <p:nvPr/>
        </p:nvGrpSpPr>
        <p:grpSpPr>
          <a:xfrm>
            <a:off x="1219201" y="3255450"/>
            <a:ext cx="2139462" cy="873370"/>
            <a:chOff x="4712678" y="1717430"/>
            <a:chExt cx="2139462" cy="8733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E0F430-CB21-C388-6FB8-916BE9F2AE01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Product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5CBA3-728E-04DA-37AE-B3AEE2B9ADA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FA8385-9FC1-3703-0531-C13792EDC1A2}"/>
              </a:ext>
            </a:extLst>
          </p:cNvPr>
          <p:cNvGrpSpPr/>
          <p:nvPr/>
        </p:nvGrpSpPr>
        <p:grpSpPr>
          <a:xfrm>
            <a:off x="8206155" y="3255450"/>
            <a:ext cx="2139462" cy="873370"/>
            <a:chOff x="4712678" y="1717430"/>
            <a:chExt cx="2139462" cy="8733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81FAE3-1A19-23AB-6876-8CAAE4059DEC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SavingsGoal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65285B-715E-BDCF-323F-A6CF3E06527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2F2FF-6858-8408-C043-03EACABAB9EB}"/>
              </a:ext>
            </a:extLst>
          </p:cNvPr>
          <p:cNvGrpSpPr/>
          <p:nvPr/>
        </p:nvGrpSpPr>
        <p:grpSpPr>
          <a:xfrm>
            <a:off x="4712678" y="4796403"/>
            <a:ext cx="2139462" cy="873370"/>
            <a:chOff x="4712678" y="1717430"/>
            <a:chExt cx="2139462" cy="87337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97A0C5-C762-B7B6-DAEA-55F9B8317F13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BankAccount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4DE27-EF91-AA37-B2A2-133CA874875C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559110-DD5C-44EA-F67C-28591CFC870E}"/>
              </a:ext>
            </a:extLst>
          </p:cNvPr>
          <p:cNvGrpSpPr/>
          <p:nvPr/>
        </p:nvGrpSpPr>
        <p:grpSpPr>
          <a:xfrm>
            <a:off x="9117623" y="4796403"/>
            <a:ext cx="2139462" cy="873370"/>
            <a:chOff x="4712678" y="1717430"/>
            <a:chExt cx="2139462" cy="8733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EF384-4521-B80A-342A-F911A581DF0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Analytics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AC7A64-2807-9FCD-D563-1212DB6F942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88E85A4E-FDE3-AD3B-96C7-0EB0E958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074" y="2314224"/>
            <a:ext cx="193057" cy="193057"/>
          </a:xfrm>
          <a:prstGeom prst="rect">
            <a:avLst/>
          </a:prstGeom>
        </p:spPr>
      </p:pic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C858E3DE-291D-9E56-8A52-C6AE194A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7" y="3869382"/>
            <a:ext cx="193057" cy="193057"/>
          </a:xfrm>
          <a:prstGeom prst="rect">
            <a:avLst/>
          </a:prstGeom>
        </p:spPr>
      </p:pic>
      <p:pic>
        <p:nvPicPr>
          <p:cNvPr id="31" name="Graphic 30" descr="Database outline">
            <a:extLst>
              <a:ext uri="{FF2B5EF4-FFF2-40B4-BE49-F238E27FC236}">
                <a16:creationId xmlns:a16="http://schemas.microsoft.com/office/drawing/2014/main" id="{15763C40-E334-7968-A5F9-706019A0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925" y="3869382"/>
            <a:ext cx="193057" cy="193057"/>
          </a:xfrm>
          <a:prstGeom prst="rect">
            <a:avLst/>
          </a:prstGeom>
        </p:spPr>
      </p:pic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BDAE1C4E-4E1C-BAEA-F41B-D8F379DA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300" y="3869382"/>
            <a:ext cx="193057" cy="193057"/>
          </a:xfrm>
          <a:prstGeom prst="rect">
            <a:avLst/>
          </a:prstGeom>
        </p:spPr>
      </p:pic>
      <p:pic>
        <p:nvPicPr>
          <p:cNvPr id="33" name="Graphic 32" descr="Database outline">
            <a:extLst>
              <a:ext uri="{FF2B5EF4-FFF2-40B4-BE49-F238E27FC236}">
                <a16:creationId xmlns:a16="http://schemas.microsoft.com/office/drawing/2014/main" id="{356572BF-50E4-89BD-603E-1132B4A6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6" y="5427288"/>
            <a:ext cx="193057" cy="193057"/>
          </a:xfrm>
          <a:prstGeom prst="rect">
            <a:avLst/>
          </a:prstGeom>
        </p:spPr>
      </p:pic>
      <p:pic>
        <p:nvPicPr>
          <p:cNvPr id="34" name="Graphic 33" descr="Database outline">
            <a:extLst>
              <a:ext uri="{FF2B5EF4-FFF2-40B4-BE49-F238E27FC236}">
                <a16:creationId xmlns:a16="http://schemas.microsoft.com/office/drawing/2014/main" id="{F83D9698-A9F6-BEFC-CC42-AD7A385A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393" y="5427288"/>
            <a:ext cx="193057" cy="193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B2BF55-141C-F00D-61A9-FCC3710A0C0C}"/>
              </a:ext>
            </a:extLst>
          </p:cNvPr>
          <p:cNvSpPr txBox="1"/>
          <p:nvPr/>
        </p:nvSpPr>
        <p:spPr>
          <a:xfrm>
            <a:off x="1219201" y="3250639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E656B-5A9E-0B85-35EE-F1B3BA116ECC}"/>
              </a:ext>
            </a:extLst>
          </p:cNvPr>
          <p:cNvSpPr txBox="1"/>
          <p:nvPr/>
        </p:nvSpPr>
        <p:spPr>
          <a:xfrm>
            <a:off x="4712678" y="325064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ECE7D1-2DC8-F4C0-C6F6-3DFDD7D217E3}"/>
              </a:ext>
            </a:extLst>
          </p:cNvPr>
          <p:cNvSpPr txBox="1"/>
          <p:nvPr/>
        </p:nvSpPr>
        <p:spPr>
          <a:xfrm>
            <a:off x="4712678" y="170588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48DF46-D123-B9D9-4E7F-C53DF37EACA0}"/>
              </a:ext>
            </a:extLst>
          </p:cNvPr>
          <p:cNvSpPr txBox="1"/>
          <p:nvPr/>
        </p:nvSpPr>
        <p:spPr>
          <a:xfrm>
            <a:off x="4712678" y="479347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57DB30-3E75-3548-98AC-68383FAAA659}"/>
              </a:ext>
            </a:extLst>
          </p:cNvPr>
          <p:cNvSpPr txBox="1"/>
          <p:nvPr/>
        </p:nvSpPr>
        <p:spPr>
          <a:xfrm>
            <a:off x="8206155" y="32506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EAAEB6-6A39-D2FB-1559-0D52F6D76F71}"/>
              </a:ext>
            </a:extLst>
          </p:cNvPr>
          <p:cNvSpPr txBox="1"/>
          <p:nvPr/>
        </p:nvSpPr>
        <p:spPr>
          <a:xfrm>
            <a:off x="9117623" y="479347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</p:spTree>
    <p:extLst>
      <p:ext uri="{BB962C8B-B14F-4D97-AF65-F5344CB8AC3E}">
        <p14:creationId xmlns:p14="http://schemas.microsoft.com/office/powerpoint/2010/main" val="1808809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AA953-532B-FAD9-C71B-67822F4E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652F-69DB-5040-C7D7-3080EDE4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67123E-1E44-8F28-5169-E443043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Software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06C343-9709-AF81-4529-7A5F7FDF12F8}"/>
              </a:ext>
            </a:extLst>
          </p:cNvPr>
          <p:cNvGrpSpPr/>
          <p:nvPr/>
        </p:nvGrpSpPr>
        <p:grpSpPr>
          <a:xfrm>
            <a:off x="4712678" y="1717430"/>
            <a:ext cx="2139462" cy="873370"/>
            <a:chOff x="4712678" y="1717430"/>
            <a:chExt cx="2139462" cy="8733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E42B21-821E-C1DB-5FD6-5A132755C9E5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UI-FinanceTracker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775CD5-E903-E3A6-AAC6-A57C91E8A89A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1970E0-DF4F-F3CB-9959-B60EEF8730B0}"/>
              </a:ext>
            </a:extLst>
          </p:cNvPr>
          <p:cNvGrpSpPr/>
          <p:nvPr/>
        </p:nvGrpSpPr>
        <p:grpSpPr>
          <a:xfrm>
            <a:off x="4712678" y="3255450"/>
            <a:ext cx="2139462" cy="873370"/>
            <a:chOff x="4712678" y="1717430"/>
            <a:chExt cx="2139462" cy="8733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10F3AF-EB90-6BA2-D827-FD26C5DA0CF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Transaction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F5B0EB-8C76-0934-8211-1D8944E4FB0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949C9B-9B45-A727-EBD6-ECE0853EBF5C}"/>
              </a:ext>
            </a:extLst>
          </p:cNvPr>
          <p:cNvGrpSpPr/>
          <p:nvPr/>
        </p:nvGrpSpPr>
        <p:grpSpPr>
          <a:xfrm>
            <a:off x="1219201" y="3255450"/>
            <a:ext cx="2139462" cy="873370"/>
            <a:chOff x="4712678" y="1717430"/>
            <a:chExt cx="2139462" cy="8733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E0F430-CB21-C388-6FB8-916BE9F2AE01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Product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5CBA3-728E-04DA-37AE-B3AEE2B9ADA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FA8385-9FC1-3703-0531-C13792EDC1A2}"/>
              </a:ext>
            </a:extLst>
          </p:cNvPr>
          <p:cNvGrpSpPr/>
          <p:nvPr/>
        </p:nvGrpSpPr>
        <p:grpSpPr>
          <a:xfrm>
            <a:off x="8206155" y="3255450"/>
            <a:ext cx="2139462" cy="873370"/>
            <a:chOff x="4712678" y="1717430"/>
            <a:chExt cx="2139462" cy="8733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81FAE3-1A19-23AB-6876-8CAAE4059DEC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SavingsGoal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65285B-715E-BDCF-323F-A6CF3E06527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2F2FF-6858-8408-C043-03EACABAB9EB}"/>
              </a:ext>
            </a:extLst>
          </p:cNvPr>
          <p:cNvGrpSpPr/>
          <p:nvPr/>
        </p:nvGrpSpPr>
        <p:grpSpPr>
          <a:xfrm>
            <a:off x="4712678" y="4796403"/>
            <a:ext cx="2139462" cy="873370"/>
            <a:chOff x="4712678" y="1717430"/>
            <a:chExt cx="2139462" cy="87337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97A0C5-C762-B7B6-DAEA-55F9B8317F13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BankAccount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4DE27-EF91-AA37-B2A2-133CA874875C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559110-DD5C-44EA-F67C-28591CFC870E}"/>
              </a:ext>
            </a:extLst>
          </p:cNvPr>
          <p:cNvGrpSpPr/>
          <p:nvPr/>
        </p:nvGrpSpPr>
        <p:grpSpPr>
          <a:xfrm>
            <a:off x="9117623" y="4796403"/>
            <a:ext cx="2139462" cy="873370"/>
            <a:chOff x="4712678" y="1717430"/>
            <a:chExt cx="2139462" cy="8733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EF384-4521-B80A-342A-F911A581DF0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Analytics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AC7A64-2807-9FCD-D563-1212DB6F942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88E85A4E-FDE3-AD3B-96C7-0EB0E958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074" y="2314224"/>
            <a:ext cx="193057" cy="193057"/>
          </a:xfrm>
          <a:prstGeom prst="rect">
            <a:avLst/>
          </a:prstGeom>
        </p:spPr>
      </p:pic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C858E3DE-291D-9E56-8A52-C6AE194A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7" y="3869382"/>
            <a:ext cx="193057" cy="193057"/>
          </a:xfrm>
          <a:prstGeom prst="rect">
            <a:avLst/>
          </a:prstGeom>
        </p:spPr>
      </p:pic>
      <p:pic>
        <p:nvPicPr>
          <p:cNvPr id="31" name="Graphic 30" descr="Database outline">
            <a:extLst>
              <a:ext uri="{FF2B5EF4-FFF2-40B4-BE49-F238E27FC236}">
                <a16:creationId xmlns:a16="http://schemas.microsoft.com/office/drawing/2014/main" id="{15763C40-E334-7968-A5F9-706019A0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925" y="3869382"/>
            <a:ext cx="193057" cy="193057"/>
          </a:xfrm>
          <a:prstGeom prst="rect">
            <a:avLst/>
          </a:prstGeom>
        </p:spPr>
      </p:pic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BDAE1C4E-4E1C-BAEA-F41B-D8F379DA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300" y="3869382"/>
            <a:ext cx="193057" cy="193057"/>
          </a:xfrm>
          <a:prstGeom prst="rect">
            <a:avLst/>
          </a:prstGeom>
        </p:spPr>
      </p:pic>
      <p:pic>
        <p:nvPicPr>
          <p:cNvPr id="33" name="Graphic 32" descr="Database outline">
            <a:extLst>
              <a:ext uri="{FF2B5EF4-FFF2-40B4-BE49-F238E27FC236}">
                <a16:creationId xmlns:a16="http://schemas.microsoft.com/office/drawing/2014/main" id="{356572BF-50E4-89BD-603E-1132B4A6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6" y="5427288"/>
            <a:ext cx="193057" cy="193057"/>
          </a:xfrm>
          <a:prstGeom prst="rect">
            <a:avLst/>
          </a:prstGeom>
        </p:spPr>
      </p:pic>
      <p:pic>
        <p:nvPicPr>
          <p:cNvPr id="34" name="Graphic 33" descr="Database outline">
            <a:extLst>
              <a:ext uri="{FF2B5EF4-FFF2-40B4-BE49-F238E27FC236}">
                <a16:creationId xmlns:a16="http://schemas.microsoft.com/office/drawing/2014/main" id="{F83D9698-A9F6-BEFC-CC42-AD7A385A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393" y="5427288"/>
            <a:ext cx="193057" cy="193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F5C131-A363-A69E-2A58-2AE94F2652BB}"/>
              </a:ext>
            </a:extLst>
          </p:cNvPr>
          <p:cNvSpPr txBox="1"/>
          <p:nvPr/>
        </p:nvSpPr>
        <p:spPr>
          <a:xfrm>
            <a:off x="1219201" y="3250639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320BC-360B-CFF9-EC96-C110F92AB7FA}"/>
              </a:ext>
            </a:extLst>
          </p:cNvPr>
          <p:cNvSpPr txBox="1"/>
          <p:nvPr/>
        </p:nvSpPr>
        <p:spPr>
          <a:xfrm>
            <a:off x="4712678" y="325064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B853CF-BDE4-B9E6-0D7E-C00196AB8FC4}"/>
              </a:ext>
            </a:extLst>
          </p:cNvPr>
          <p:cNvSpPr txBox="1"/>
          <p:nvPr/>
        </p:nvSpPr>
        <p:spPr>
          <a:xfrm>
            <a:off x="4712678" y="170588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A2D31-B4B5-A4E0-9208-951854181D2A}"/>
              </a:ext>
            </a:extLst>
          </p:cNvPr>
          <p:cNvSpPr txBox="1"/>
          <p:nvPr/>
        </p:nvSpPr>
        <p:spPr>
          <a:xfrm>
            <a:off x="4712678" y="479347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AA551-3920-C19C-259A-09274325C3A2}"/>
              </a:ext>
            </a:extLst>
          </p:cNvPr>
          <p:cNvSpPr txBox="1"/>
          <p:nvPr/>
        </p:nvSpPr>
        <p:spPr>
          <a:xfrm>
            <a:off x="8206155" y="32506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E769E6-78BA-D4C8-E70D-0DD4C6ACC6F1}"/>
              </a:ext>
            </a:extLst>
          </p:cNvPr>
          <p:cNvSpPr txBox="1"/>
          <p:nvPr/>
        </p:nvSpPr>
        <p:spPr>
          <a:xfrm>
            <a:off x="9117623" y="479347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</p:spTree>
    <p:extLst>
      <p:ext uri="{BB962C8B-B14F-4D97-AF65-F5344CB8AC3E}">
        <p14:creationId xmlns:p14="http://schemas.microsoft.com/office/powerpoint/2010/main" val="593746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AA953-532B-FAD9-C71B-67822F4E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652F-69DB-5040-C7D7-3080EDE4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67123E-1E44-8F28-5169-E443043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Software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06C343-9709-AF81-4529-7A5F7FDF12F8}"/>
              </a:ext>
            </a:extLst>
          </p:cNvPr>
          <p:cNvGrpSpPr/>
          <p:nvPr/>
        </p:nvGrpSpPr>
        <p:grpSpPr>
          <a:xfrm>
            <a:off x="4712678" y="1708768"/>
            <a:ext cx="2139462" cy="873370"/>
            <a:chOff x="4712678" y="1717430"/>
            <a:chExt cx="2139462" cy="8733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E42B21-821E-C1DB-5FD6-5A132755C9E5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UI-FinanceTracker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775CD5-E903-E3A6-AAC6-A57C91E8A89A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1970E0-DF4F-F3CB-9959-B60EEF8730B0}"/>
              </a:ext>
            </a:extLst>
          </p:cNvPr>
          <p:cNvGrpSpPr/>
          <p:nvPr/>
        </p:nvGrpSpPr>
        <p:grpSpPr>
          <a:xfrm>
            <a:off x="4712678" y="3255450"/>
            <a:ext cx="2139462" cy="873370"/>
            <a:chOff x="4712678" y="1717430"/>
            <a:chExt cx="2139462" cy="8733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10F3AF-EB90-6BA2-D827-FD26C5DA0CF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Transaction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F5B0EB-8C76-0934-8211-1D8944E4FB0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949C9B-9B45-A727-EBD6-ECE0853EBF5C}"/>
              </a:ext>
            </a:extLst>
          </p:cNvPr>
          <p:cNvGrpSpPr/>
          <p:nvPr/>
        </p:nvGrpSpPr>
        <p:grpSpPr>
          <a:xfrm>
            <a:off x="1219201" y="3255450"/>
            <a:ext cx="2139462" cy="873370"/>
            <a:chOff x="4712678" y="1717430"/>
            <a:chExt cx="2139462" cy="8733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E0F430-CB21-C388-6FB8-916BE9F2AE01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Product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5CBA3-728E-04DA-37AE-B3AEE2B9ADA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FA8385-9FC1-3703-0531-C13792EDC1A2}"/>
              </a:ext>
            </a:extLst>
          </p:cNvPr>
          <p:cNvGrpSpPr/>
          <p:nvPr/>
        </p:nvGrpSpPr>
        <p:grpSpPr>
          <a:xfrm>
            <a:off x="8206155" y="3255450"/>
            <a:ext cx="2139462" cy="873370"/>
            <a:chOff x="4712678" y="1717430"/>
            <a:chExt cx="2139462" cy="8733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81FAE3-1A19-23AB-6876-8CAAE4059DEC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SavingsGoal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65285B-715E-BDCF-323F-A6CF3E06527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2F2FF-6858-8408-C043-03EACABAB9EB}"/>
              </a:ext>
            </a:extLst>
          </p:cNvPr>
          <p:cNvGrpSpPr/>
          <p:nvPr/>
        </p:nvGrpSpPr>
        <p:grpSpPr>
          <a:xfrm>
            <a:off x="4712678" y="4796403"/>
            <a:ext cx="2139462" cy="873370"/>
            <a:chOff x="4712678" y="1717430"/>
            <a:chExt cx="2139462" cy="87337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97A0C5-C762-B7B6-DAEA-55F9B8317F13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BankAccount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4DE27-EF91-AA37-B2A2-133CA874875C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559110-DD5C-44EA-F67C-28591CFC870E}"/>
              </a:ext>
            </a:extLst>
          </p:cNvPr>
          <p:cNvGrpSpPr/>
          <p:nvPr/>
        </p:nvGrpSpPr>
        <p:grpSpPr>
          <a:xfrm>
            <a:off x="9117623" y="4796403"/>
            <a:ext cx="2139462" cy="873370"/>
            <a:chOff x="4712678" y="1717430"/>
            <a:chExt cx="2139462" cy="8733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EF384-4521-B80A-342A-F911A581DF0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Analytics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AC7A64-2807-9FCD-D563-1212DB6F942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88E85A4E-FDE3-AD3B-96C7-0EB0E958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074" y="2314224"/>
            <a:ext cx="193057" cy="193057"/>
          </a:xfrm>
          <a:prstGeom prst="rect">
            <a:avLst/>
          </a:prstGeom>
        </p:spPr>
      </p:pic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C858E3DE-291D-9E56-8A52-C6AE194A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7" y="3869382"/>
            <a:ext cx="193057" cy="193057"/>
          </a:xfrm>
          <a:prstGeom prst="rect">
            <a:avLst/>
          </a:prstGeom>
        </p:spPr>
      </p:pic>
      <p:pic>
        <p:nvPicPr>
          <p:cNvPr id="31" name="Graphic 30" descr="Database outline">
            <a:extLst>
              <a:ext uri="{FF2B5EF4-FFF2-40B4-BE49-F238E27FC236}">
                <a16:creationId xmlns:a16="http://schemas.microsoft.com/office/drawing/2014/main" id="{15763C40-E334-7968-A5F9-706019A0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925" y="3869382"/>
            <a:ext cx="193057" cy="193057"/>
          </a:xfrm>
          <a:prstGeom prst="rect">
            <a:avLst/>
          </a:prstGeom>
        </p:spPr>
      </p:pic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BDAE1C4E-4E1C-BAEA-F41B-D8F379DA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300" y="3869382"/>
            <a:ext cx="193057" cy="193057"/>
          </a:xfrm>
          <a:prstGeom prst="rect">
            <a:avLst/>
          </a:prstGeom>
        </p:spPr>
      </p:pic>
      <p:pic>
        <p:nvPicPr>
          <p:cNvPr id="33" name="Graphic 32" descr="Database outline">
            <a:extLst>
              <a:ext uri="{FF2B5EF4-FFF2-40B4-BE49-F238E27FC236}">
                <a16:creationId xmlns:a16="http://schemas.microsoft.com/office/drawing/2014/main" id="{356572BF-50E4-89BD-603E-1132B4A6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6" y="5427288"/>
            <a:ext cx="193057" cy="193057"/>
          </a:xfrm>
          <a:prstGeom prst="rect">
            <a:avLst/>
          </a:prstGeom>
        </p:spPr>
      </p:pic>
      <p:pic>
        <p:nvPicPr>
          <p:cNvPr id="34" name="Graphic 33" descr="Database outline">
            <a:extLst>
              <a:ext uri="{FF2B5EF4-FFF2-40B4-BE49-F238E27FC236}">
                <a16:creationId xmlns:a16="http://schemas.microsoft.com/office/drawing/2014/main" id="{F83D9698-A9F6-BEFC-CC42-AD7A385A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393" y="5427288"/>
            <a:ext cx="193057" cy="193057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E0E0EB8-C0CE-8013-46DD-EA61A4B09700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5400000">
            <a:off x="3699015" y="1172056"/>
            <a:ext cx="673312" cy="349347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C90AB28-A55B-1F77-12A7-0D3B0968EFC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rot="16200000" flipH="1">
            <a:off x="7192491" y="1172055"/>
            <a:ext cx="673312" cy="349347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12A6DC6-402B-EFEE-1514-63A247603D69}"/>
              </a:ext>
            </a:extLst>
          </p:cNvPr>
          <p:cNvCxnSpPr>
            <a:cxnSpLocks/>
            <a:stCxn id="6" idx="2"/>
            <a:endCxn id="20" idx="1"/>
          </p:cNvCxnSpPr>
          <p:nvPr/>
        </p:nvCxnSpPr>
        <p:spPr>
          <a:xfrm rot="5400000">
            <a:off x="3922069" y="3372748"/>
            <a:ext cx="2650950" cy="1069731"/>
          </a:xfrm>
          <a:prstGeom prst="bentConnector4">
            <a:avLst>
              <a:gd name="adj1" fmla="val 12798"/>
              <a:gd name="adj2" fmla="val 12137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3162236-88EB-7397-A4EC-7649224595B3}"/>
              </a:ext>
            </a:extLst>
          </p:cNvPr>
          <p:cNvCxnSpPr>
            <a:cxnSpLocks/>
            <a:stCxn id="6" idx="2"/>
            <a:endCxn id="23" idx="3"/>
          </p:cNvCxnSpPr>
          <p:nvPr/>
        </p:nvCxnSpPr>
        <p:spPr>
          <a:xfrm rot="16200000" flipH="1">
            <a:off x="7194272" y="1170275"/>
            <a:ext cx="2650950" cy="5474676"/>
          </a:xfrm>
          <a:prstGeom prst="bentConnector4">
            <a:avLst>
              <a:gd name="adj1" fmla="val 12577"/>
              <a:gd name="adj2" fmla="val 1041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AAB840-4ADD-DFB1-0A60-51D927F953EB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5782409" y="2582138"/>
            <a:ext cx="0" cy="6733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25A1BC3-0A89-D3A9-2C0A-622ECBD51901}"/>
              </a:ext>
            </a:extLst>
          </p:cNvPr>
          <p:cNvSpPr txBox="1"/>
          <p:nvPr/>
        </p:nvSpPr>
        <p:spPr>
          <a:xfrm>
            <a:off x="1219201" y="3250639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C51459-A067-373B-4F71-9581F8B34529}"/>
              </a:ext>
            </a:extLst>
          </p:cNvPr>
          <p:cNvSpPr txBox="1"/>
          <p:nvPr/>
        </p:nvSpPr>
        <p:spPr>
          <a:xfrm>
            <a:off x="4712678" y="325064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193C7B-A1D9-BEAE-678B-5F8667A86C9C}"/>
              </a:ext>
            </a:extLst>
          </p:cNvPr>
          <p:cNvSpPr txBox="1"/>
          <p:nvPr/>
        </p:nvSpPr>
        <p:spPr>
          <a:xfrm>
            <a:off x="4712678" y="170588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543016-E68E-F910-5C5E-126DCC23A577}"/>
              </a:ext>
            </a:extLst>
          </p:cNvPr>
          <p:cNvSpPr txBox="1"/>
          <p:nvPr/>
        </p:nvSpPr>
        <p:spPr>
          <a:xfrm>
            <a:off x="4712678" y="479347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F80911-4F0E-85BE-FF04-92A07EE79EE2}"/>
              </a:ext>
            </a:extLst>
          </p:cNvPr>
          <p:cNvSpPr txBox="1"/>
          <p:nvPr/>
        </p:nvSpPr>
        <p:spPr>
          <a:xfrm>
            <a:off x="8206155" y="32506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2C969B-C445-CDC3-A02C-DFB02EC44946}"/>
              </a:ext>
            </a:extLst>
          </p:cNvPr>
          <p:cNvSpPr txBox="1"/>
          <p:nvPr/>
        </p:nvSpPr>
        <p:spPr>
          <a:xfrm>
            <a:off x="9117623" y="479347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</p:spTree>
    <p:extLst>
      <p:ext uri="{BB962C8B-B14F-4D97-AF65-F5344CB8AC3E}">
        <p14:creationId xmlns:p14="http://schemas.microsoft.com/office/powerpoint/2010/main" val="313014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AA953-532B-FAD9-C71B-67822F4E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652F-69DB-5040-C7D7-3080EDE4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67123E-1E44-8F28-5169-E443043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Software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06C343-9709-AF81-4529-7A5F7FDF12F8}"/>
              </a:ext>
            </a:extLst>
          </p:cNvPr>
          <p:cNvGrpSpPr/>
          <p:nvPr/>
        </p:nvGrpSpPr>
        <p:grpSpPr>
          <a:xfrm>
            <a:off x="4712678" y="1708768"/>
            <a:ext cx="2139462" cy="873370"/>
            <a:chOff x="4712678" y="1717430"/>
            <a:chExt cx="2139462" cy="8733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E42B21-821E-C1DB-5FD6-5A132755C9E5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UI-FinanceTracker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775CD5-E903-E3A6-AAC6-A57C91E8A89A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1970E0-DF4F-F3CB-9959-B60EEF8730B0}"/>
              </a:ext>
            </a:extLst>
          </p:cNvPr>
          <p:cNvGrpSpPr/>
          <p:nvPr/>
        </p:nvGrpSpPr>
        <p:grpSpPr>
          <a:xfrm>
            <a:off x="4712678" y="3255450"/>
            <a:ext cx="2139462" cy="873370"/>
            <a:chOff x="4712678" y="1717430"/>
            <a:chExt cx="2139462" cy="8733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10F3AF-EB90-6BA2-D827-FD26C5DA0CF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Transaction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F5B0EB-8C76-0934-8211-1D8944E4FB0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949C9B-9B45-A727-EBD6-ECE0853EBF5C}"/>
              </a:ext>
            </a:extLst>
          </p:cNvPr>
          <p:cNvGrpSpPr/>
          <p:nvPr/>
        </p:nvGrpSpPr>
        <p:grpSpPr>
          <a:xfrm>
            <a:off x="1219201" y="3255450"/>
            <a:ext cx="2139462" cy="873370"/>
            <a:chOff x="4712678" y="1717430"/>
            <a:chExt cx="2139462" cy="8733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E0F430-CB21-C388-6FB8-916BE9F2AE01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Product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5CBA3-728E-04DA-37AE-B3AEE2B9ADA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FA8385-9FC1-3703-0531-C13792EDC1A2}"/>
              </a:ext>
            </a:extLst>
          </p:cNvPr>
          <p:cNvGrpSpPr/>
          <p:nvPr/>
        </p:nvGrpSpPr>
        <p:grpSpPr>
          <a:xfrm>
            <a:off x="8206155" y="3255450"/>
            <a:ext cx="2139462" cy="873370"/>
            <a:chOff x="4712678" y="1717430"/>
            <a:chExt cx="2139462" cy="8733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81FAE3-1A19-23AB-6876-8CAAE4059DEC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SavingsGoal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65285B-715E-BDCF-323F-A6CF3E06527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2F2FF-6858-8408-C043-03EACABAB9EB}"/>
              </a:ext>
            </a:extLst>
          </p:cNvPr>
          <p:cNvGrpSpPr/>
          <p:nvPr/>
        </p:nvGrpSpPr>
        <p:grpSpPr>
          <a:xfrm>
            <a:off x="4712678" y="4796403"/>
            <a:ext cx="2139462" cy="873370"/>
            <a:chOff x="4712678" y="1717430"/>
            <a:chExt cx="2139462" cy="87337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97A0C5-C762-B7B6-DAEA-55F9B8317F13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BankAccount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4DE27-EF91-AA37-B2A2-133CA874875C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559110-DD5C-44EA-F67C-28591CFC870E}"/>
              </a:ext>
            </a:extLst>
          </p:cNvPr>
          <p:cNvGrpSpPr/>
          <p:nvPr/>
        </p:nvGrpSpPr>
        <p:grpSpPr>
          <a:xfrm>
            <a:off x="9117623" y="4796403"/>
            <a:ext cx="2139462" cy="873370"/>
            <a:chOff x="4712678" y="1717430"/>
            <a:chExt cx="2139462" cy="8733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EF384-4521-B80A-342A-F911A581DF0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Analytics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AC7A64-2807-9FCD-D563-1212DB6F942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88E85A4E-FDE3-AD3B-96C7-0EB0E958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074" y="2314224"/>
            <a:ext cx="193057" cy="193057"/>
          </a:xfrm>
          <a:prstGeom prst="rect">
            <a:avLst/>
          </a:prstGeom>
        </p:spPr>
      </p:pic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C858E3DE-291D-9E56-8A52-C6AE194A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7" y="3869382"/>
            <a:ext cx="193057" cy="193057"/>
          </a:xfrm>
          <a:prstGeom prst="rect">
            <a:avLst/>
          </a:prstGeom>
        </p:spPr>
      </p:pic>
      <p:pic>
        <p:nvPicPr>
          <p:cNvPr id="31" name="Graphic 30" descr="Database outline">
            <a:extLst>
              <a:ext uri="{FF2B5EF4-FFF2-40B4-BE49-F238E27FC236}">
                <a16:creationId xmlns:a16="http://schemas.microsoft.com/office/drawing/2014/main" id="{15763C40-E334-7968-A5F9-706019A0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925" y="3869382"/>
            <a:ext cx="193057" cy="193057"/>
          </a:xfrm>
          <a:prstGeom prst="rect">
            <a:avLst/>
          </a:prstGeom>
        </p:spPr>
      </p:pic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BDAE1C4E-4E1C-BAEA-F41B-D8F379DA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300" y="3869382"/>
            <a:ext cx="193057" cy="193057"/>
          </a:xfrm>
          <a:prstGeom prst="rect">
            <a:avLst/>
          </a:prstGeom>
        </p:spPr>
      </p:pic>
      <p:pic>
        <p:nvPicPr>
          <p:cNvPr id="33" name="Graphic 32" descr="Database outline">
            <a:extLst>
              <a:ext uri="{FF2B5EF4-FFF2-40B4-BE49-F238E27FC236}">
                <a16:creationId xmlns:a16="http://schemas.microsoft.com/office/drawing/2014/main" id="{356572BF-50E4-89BD-603E-1132B4A6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6" y="5427288"/>
            <a:ext cx="193057" cy="193057"/>
          </a:xfrm>
          <a:prstGeom prst="rect">
            <a:avLst/>
          </a:prstGeom>
        </p:spPr>
      </p:pic>
      <p:pic>
        <p:nvPicPr>
          <p:cNvPr id="34" name="Graphic 33" descr="Database outline">
            <a:extLst>
              <a:ext uri="{FF2B5EF4-FFF2-40B4-BE49-F238E27FC236}">
                <a16:creationId xmlns:a16="http://schemas.microsoft.com/office/drawing/2014/main" id="{F83D9698-A9F6-BEFC-CC42-AD7A385A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393" y="5427288"/>
            <a:ext cx="193057" cy="193057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E0E0EB8-C0CE-8013-46DD-EA61A4B09700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5400000">
            <a:off x="3699015" y="1172056"/>
            <a:ext cx="673312" cy="349347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C90AB28-A55B-1F77-12A7-0D3B0968EFC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rot="16200000" flipH="1">
            <a:off x="7192491" y="1172055"/>
            <a:ext cx="673312" cy="349347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12A6DC6-402B-EFEE-1514-63A247603D69}"/>
              </a:ext>
            </a:extLst>
          </p:cNvPr>
          <p:cNvCxnSpPr>
            <a:cxnSpLocks/>
            <a:stCxn id="6" idx="2"/>
            <a:endCxn id="20" idx="1"/>
          </p:cNvCxnSpPr>
          <p:nvPr/>
        </p:nvCxnSpPr>
        <p:spPr>
          <a:xfrm rot="5400000">
            <a:off x="3922069" y="3372748"/>
            <a:ext cx="2650950" cy="1069731"/>
          </a:xfrm>
          <a:prstGeom prst="bentConnector4">
            <a:avLst>
              <a:gd name="adj1" fmla="val 12798"/>
              <a:gd name="adj2" fmla="val 12137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3162236-88EB-7397-A4EC-7649224595B3}"/>
              </a:ext>
            </a:extLst>
          </p:cNvPr>
          <p:cNvCxnSpPr>
            <a:cxnSpLocks/>
            <a:stCxn id="6" idx="2"/>
            <a:endCxn id="23" idx="3"/>
          </p:cNvCxnSpPr>
          <p:nvPr/>
        </p:nvCxnSpPr>
        <p:spPr>
          <a:xfrm rot="16200000" flipH="1">
            <a:off x="7194272" y="1170275"/>
            <a:ext cx="2650950" cy="5474676"/>
          </a:xfrm>
          <a:prstGeom prst="bentConnector4">
            <a:avLst>
              <a:gd name="adj1" fmla="val 12577"/>
              <a:gd name="adj2" fmla="val 1041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AAB840-4ADD-DFB1-0A60-51D927F953EB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5782409" y="2582138"/>
            <a:ext cx="0" cy="6733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0B203F-029B-7AC2-A30A-D4D383C19B71}"/>
              </a:ext>
            </a:extLst>
          </p:cNvPr>
          <p:cNvCxnSpPr>
            <a:stCxn id="14" idx="3"/>
            <a:endCxn id="11" idx="1"/>
          </p:cNvCxnSpPr>
          <p:nvPr/>
        </p:nvCxnSpPr>
        <p:spPr>
          <a:xfrm>
            <a:off x="3358663" y="3692135"/>
            <a:ext cx="1354015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C13680-CC6C-8BBC-DAD5-F9B006CFC672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6852140" y="3692135"/>
            <a:ext cx="1354015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0C133E-9CFC-A935-57EE-23011BC7A9D7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5782409" y="4128820"/>
            <a:ext cx="0" cy="66758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EB60B5D-D137-7BC1-A969-2A92321D9B44}"/>
              </a:ext>
            </a:extLst>
          </p:cNvPr>
          <p:cNvCxnSpPr>
            <a:stCxn id="17" idx="1"/>
            <a:endCxn id="20" idx="3"/>
          </p:cNvCxnSpPr>
          <p:nvPr/>
        </p:nvCxnSpPr>
        <p:spPr>
          <a:xfrm rot="10800000" flipV="1">
            <a:off x="6852141" y="3692134"/>
            <a:ext cx="1354015" cy="1540953"/>
          </a:xfrm>
          <a:prstGeom prst="bent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D1EF8E-00BB-259A-4062-02281490B346}"/>
              </a:ext>
            </a:extLst>
          </p:cNvPr>
          <p:cNvSpPr txBox="1"/>
          <p:nvPr/>
        </p:nvSpPr>
        <p:spPr>
          <a:xfrm>
            <a:off x="1219201" y="3250639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22414-7FC8-7CD1-3DBE-0139A16C1963}"/>
              </a:ext>
            </a:extLst>
          </p:cNvPr>
          <p:cNvSpPr txBox="1"/>
          <p:nvPr/>
        </p:nvSpPr>
        <p:spPr>
          <a:xfrm>
            <a:off x="4712678" y="325064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5EF462-7361-43A7-8D38-D34B62CC0657}"/>
              </a:ext>
            </a:extLst>
          </p:cNvPr>
          <p:cNvSpPr txBox="1"/>
          <p:nvPr/>
        </p:nvSpPr>
        <p:spPr>
          <a:xfrm>
            <a:off x="4712678" y="170588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B63F7-EBE1-0FB7-E545-B41D9D44C960}"/>
              </a:ext>
            </a:extLst>
          </p:cNvPr>
          <p:cNvSpPr txBox="1"/>
          <p:nvPr/>
        </p:nvSpPr>
        <p:spPr>
          <a:xfrm>
            <a:off x="4712678" y="479347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E168EA-226D-7033-3E9E-DFBBE25F2A6F}"/>
              </a:ext>
            </a:extLst>
          </p:cNvPr>
          <p:cNvSpPr txBox="1"/>
          <p:nvPr/>
        </p:nvSpPr>
        <p:spPr>
          <a:xfrm>
            <a:off x="8206155" y="32506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920BC3-2E6B-BA7A-2F8E-4D4483CECD14}"/>
              </a:ext>
            </a:extLst>
          </p:cNvPr>
          <p:cNvSpPr txBox="1"/>
          <p:nvPr/>
        </p:nvSpPr>
        <p:spPr>
          <a:xfrm>
            <a:off x="9117623" y="479347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</p:spTree>
    <p:extLst>
      <p:ext uri="{BB962C8B-B14F-4D97-AF65-F5344CB8AC3E}">
        <p14:creationId xmlns:p14="http://schemas.microsoft.com/office/powerpoint/2010/main" val="100223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57116-2DE6-44DE-2CC7-BED35CF1A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Goal:</a:t>
            </a:r>
            <a:r>
              <a:rPr lang="en-GB" dirty="0">
                <a:solidFill>
                  <a:srgbClr val="0E101A"/>
                </a:solidFill>
                <a:effectLst/>
              </a:rPr>
              <a:t> Develop a benchmark application for scientific analysis.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Requirements</a:t>
            </a:r>
            <a:r>
              <a:rPr lang="en-GB" dirty="0">
                <a:solidFill>
                  <a:srgbClr val="0E101A"/>
                </a:solidFill>
                <a:effectLst/>
              </a:rPr>
              <a:t>: Software has the following characteristics:</a:t>
            </a:r>
          </a:p>
          <a:p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7C661-D98D-2016-74AE-EEDFB144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6EAD8-9E12-6670-1630-30009B5A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486AB-BF5D-E77E-49D4-127BDA20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9F0BC55-6BE4-7F3A-4099-419C14FA5B05}"/>
              </a:ext>
            </a:extLst>
          </p:cNvPr>
          <p:cNvSpPr txBox="1">
            <a:spLocks/>
          </p:cNvSpPr>
          <p:nvPr/>
        </p:nvSpPr>
        <p:spPr>
          <a:xfrm>
            <a:off x="662626" y="4075774"/>
            <a:ext cx="3715879" cy="1142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000" dirty="0"/>
              <a:t>Framework: Spring (Java), Maven</a:t>
            </a:r>
          </a:p>
          <a:p>
            <a:r>
              <a:rPr lang="en-DE" sz="2000" dirty="0"/>
              <a:t>Deployment: Docker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6C9297-1B60-C08C-C8CC-49049C9C0A05}"/>
              </a:ext>
            </a:extLst>
          </p:cNvPr>
          <p:cNvGrpSpPr/>
          <p:nvPr/>
        </p:nvGrpSpPr>
        <p:grpSpPr>
          <a:xfrm>
            <a:off x="662626" y="2929597"/>
            <a:ext cx="3620840" cy="914400"/>
            <a:chOff x="811488" y="2788078"/>
            <a:chExt cx="3620840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9B1B7D-A05E-145D-FBD7-C9A21D6D6C02}"/>
                </a:ext>
              </a:extLst>
            </p:cNvPr>
            <p:cNvSpPr txBox="1"/>
            <p:nvPr/>
          </p:nvSpPr>
          <p:spPr>
            <a:xfrm>
              <a:off x="1917070" y="2891335"/>
              <a:ext cx="251525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 dirty="0"/>
                <a:t>Microservice</a:t>
              </a:r>
            </a:p>
            <a:p>
              <a:r>
                <a:rPr lang="de-DE" sz="2000" b="1" dirty="0"/>
                <a:t>Architecture</a:t>
              </a:r>
            </a:p>
          </p:txBody>
        </p:sp>
        <p:pic>
          <p:nvPicPr>
            <p:cNvPr id="9" name="Graphic 8" descr="Hierarchy with solid fill">
              <a:extLst>
                <a:ext uri="{FF2B5EF4-FFF2-40B4-BE49-F238E27FC236}">
                  <a16:creationId xmlns:a16="http://schemas.microsoft.com/office/drawing/2014/main" id="{8374C044-092E-EA81-69F7-368431F4D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1488" y="278807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5680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AA953-532B-FAD9-C71B-67822F4E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1652F-69DB-5040-C7D7-3080EDE4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67123E-1E44-8F28-5169-E443043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Software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06C343-9709-AF81-4529-7A5F7FDF12F8}"/>
              </a:ext>
            </a:extLst>
          </p:cNvPr>
          <p:cNvGrpSpPr/>
          <p:nvPr/>
        </p:nvGrpSpPr>
        <p:grpSpPr>
          <a:xfrm>
            <a:off x="4712678" y="1708768"/>
            <a:ext cx="2139462" cy="873370"/>
            <a:chOff x="4712678" y="1717430"/>
            <a:chExt cx="2139462" cy="8733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E42B21-821E-C1DB-5FD6-5A132755C9E5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UI-FinanceTracker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775CD5-E903-E3A6-AAC6-A57C91E8A89A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1970E0-DF4F-F3CB-9959-B60EEF8730B0}"/>
              </a:ext>
            </a:extLst>
          </p:cNvPr>
          <p:cNvGrpSpPr/>
          <p:nvPr/>
        </p:nvGrpSpPr>
        <p:grpSpPr>
          <a:xfrm>
            <a:off x="4712678" y="3255450"/>
            <a:ext cx="2139462" cy="873370"/>
            <a:chOff x="4712678" y="1717430"/>
            <a:chExt cx="2139462" cy="8733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10F3AF-EB90-6BA2-D827-FD26C5DA0CF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Transaction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F5B0EB-8C76-0934-8211-1D8944E4FB0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949C9B-9B45-A727-EBD6-ECE0853EBF5C}"/>
              </a:ext>
            </a:extLst>
          </p:cNvPr>
          <p:cNvGrpSpPr/>
          <p:nvPr/>
        </p:nvGrpSpPr>
        <p:grpSpPr>
          <a:xfrm>
            <a:off x="1219201" y="3255450"/>
            <a:ext cx="2139462" cy="873370"/>
            <a:chOff x="4712678" y="1717430"/>
            <a:chExt cx="2139462" cy="8733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E0F430-CB21-C388-6FB8-916BE9F2AE01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Product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5CBA3-728E-04DA-37AE-B3AEE2B9ADAE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FA8385-9FC1-3703-0531-C13792EDC1A2}"/>
              </a:ext>
            </a:extLst>
          </p:cNvPr>
          <p:cNvGrpSpPr/>
          <p:nvPr/>
        </p:nvGrpSpPr>
        <p:grpSpPr>
          <a:xfrm>
            <a:off x="8206155" y="3255450"/>
            <a:ext cx="2139462" cy="873370"/>
            <a:chOff x="4712678" y="1717430"/>
            <a:chExt cx="2139462" cy="8733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81FAE3-1A19-23AB-6876-8CAAE4059DEC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SavingsGoal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65285B-715E-BDCF-323F-A6CF3E06527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2F2FF-6858-8408-C043-03EACABAB9EB}"/>
              </a:ext>
            </a:extLst>
          </p:cNvPr>
          <p:cNvGrpSpPr/>
          <p:nvPr/>
        </p:nvGrpSpPr>
        <p:grpSpPr>
          <a:xfrm>
            <a:off x="4712678" y="4796403"/>
            <a:ext cx="2139462" cy="873370"/>
            <a:chOff x="4712678" y="1717430"/>
            <a:chExt cx="2139462" cy="87337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97A0C5-C762-B7B6-DAEA-55F9B8317F13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BankAccount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4DE27-EF91-AA37-B2A2-133CA874875C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559110-DD5C-44EA-F67C-28591CFC870E}"/>
              </a:ext>
            </a:extLst>
          </p:cNvPr>
          <p:cNvGrpSpPr/>
          <p:nvPr/>
        </p:nvGrpSpPr>
        <p:grpSpPr>
          <a:xfrm>
            <a:off x="9117623" y="4796403"/>
            <a:ext cx="2139462" cy="873370"/>
            <a:chOff x="4712678" y="1717430"/>
            <a:chExt cx="2139462" cy="8733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EF384-4521-B80A-342A-F911A581DF0F}"/>
                </a:ext>
              </a:extLst>
            </p:cNvPr>
            <p:cNvSpPr/>
            <p:nvPr/>
          </p:nvSpPr>
          <p:spPr>
            <a:xfrm>
              <a:off x="4712678" y="1717430"/>
              <a:ext cx="2139462" cy="87337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800" dirty="0">
                  <a:solidFill>
                    <a:schemeClr val="tx1"/>
                  </a:solidFill>
                </a:rPr>
                <a:t>Analytics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AC7A64-2807-9FCD-D563-1212DB6F942D}"/>
                </a:ext>
              </a:extLst>
            </p:cNvPr>
            <p:cNvSpPr/>
            <p:nvPr/>
          </p:nvSpPr>
          <p:spPr>
            <a:xfrm>
              <a:off x="6693877" y="1787769"/>
              <a:ext cx="76200" cy="7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88E85A4E-FDE3-AD3B-96C7-0EB0E958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5074" y="2314224"/>
            <a:ext cx="193057" cy="193057"/>
          </a:xfrm>
          <a:prstGeom prst="rect">
            <a:avLst/>
          </a:prstGeom>
        </p:spPr>
      </p:pic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C858E3DE-291D-9E56-8A52-C6AE194A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7" y="3869382"/>
            <a:ext cx="193057" cy="193057"/>
          </a:xfrm>
          <a:prstGeom prst="rect">
            <a:avLst/>
          </a:prstGeom>
        </p:spPr>
      </p:pic>
      <p:pic>
        <p:nvPicPr>
          <p:cNvPr id="31" name="Graphic 30" descr="Database outline">
            <a:extLst>
              <a:ext uri="{FF2B5EF4-FFF2-40B4-BE49-F238E27FC236}">
                <a16:creationId xmlns:a16="http://schemas.microsoft.com/office/drawing/2014/main" id="{15763C40-E334-7968-A5F9-706019A0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925" y="3869382"/>
            <a:ext cx="193057" cy="193057"/>
          </a:xfrm>
          <a:prstGeom prst="rect">
            <a:avLst/>
          </a:prstGeom>
        </p:spPr>
      </p:pic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BDAE1C4E-4E1C-BAEA-F41B-D8F379DA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300" y="3869382"/>
            <a:ext cx="193057" cy="193057"/>
          </a:xfrm>
          <a:prstGeom prst="rect">
            <a:avLst/>
          </a:prstGeom>
        </p:spPr>
      </p:pic>
      <p:pic>
        <p:nvPicPr>
          <p:cNvPr id="33" name="Graphic 32" descr="Database outline">
            <a:extLst>
              <a:ext uri="{FF2B5EF4-FFF2-40B4-BE49-F238E27FC236}">
                <a16:creationId xmlns:a16="http://schemas.microsoft.com/office/drawing/2014/main" id="{356572BF-50E4-89BD-603E-1132B4A6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9776" y="5427288"/>
            <a:ext cx="193057" cy="193057"/>
          </a:xfrm>
          <a:prstGeom prst="rect">
            <a:avLst/>
          </a:prstGeom>
        </p:spPr>
      </p:pic>
      <p:pic>
        <p:nvPicPr>
          <p:cNvPr id="34" name="Graphic 33" descr="Database outline">
            <a:extLst>
              <a:ext uri="{FF2B5EF4-FFF2-40B4-BE49-F238E27FC236}">
                <a16:creationId xmlns:a16="http://schemas.microsoft.com/office/drawing/2014/main" id="{F83D9698-A9F6-BEFC-CC42-AD7A385A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393" y="5427288"/>
            <a:ext cx="193057" cy="193057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E0E0EB8-C0CE-8013-46DD-EA61A4B09700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5400000">
            <a:off x="3699015" y="1172056"/>
            <a:ext cx="673312" cy="349347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C90AB28-A55B-1F77-12A7-0D3B0968EFC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rot="16200000" flipH="1">
            <a:off x="7192491" y="1172055"/>
            <a:ext cx="673312" cy="349347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12A6DC6-402B-EFEE-1514-63A247603D69}"/>
              </a:ext>
            </a:extLst>
          </p:cNvPr>
          <p:cNvCxnSpPr>
            <a:cxnSpLocks/>
            <a:stCxn id="6" idx="2"/>
            <a:endCxn id="20" idx="1"/>
          </p:cNvCxnSpPr>
          <p:nvPr/>
        </p:nvCxnSpPr>
        <p:spPr>
          <a:xfrm rot="5400000">
            <a:off x="3922069" y="3372748"/>
            <a:ext cx="2650950" cy="1069731"/>
          </a:xfrm>
          <a:prstGeom prst="bentConnector4">
            <a:avLst>
              <a:gd name="adj1" fmla="val 12798"/>
              <a:gd name="adj2" fmla="val 12137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3162236-88EB-7397-A4EC-7649224595B3}"/>
              </a:ext>
            </a:extLst>
          </p:cNvPr>
          <p:cNvCxnSpPr>
            <a:cxnSpLocks/>
            <a:stCxn id="6" idx="2"/>
            <a:endCxn id="23" idx="3"/>
          </p:cNvCxnSpPr>
          <p:nvPr/>
        </p:nvCxnSpPr>
        <p:spPr>
          <a:xfrm rot="16200000" flipH="1">
            <a:off x="7194272" y="1170275"/>
            <a:ext cx="2650950" cy="5474676"/>
          </a:xfrm>
          <a:prstGeom prst="bentConnector4">
            <a:avLst>
              <a:gd name="adj1" fmla="val 12577"/>
              <a:gd name="adj2" fmla="val 10417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AAB840-4ADD-DFB1-0A60-51D927F953EB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5782409" y="2582138"/>
            <a:ext cx="0" cy="6733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0B203F-029B-7AC2-A30A-D4D383C19B71}"/>
              </a:ext>
            </a:extLst>
          </p:cNvPr>
          <p:cNvCxnSpPr>
            <a:stCxn id="14" idx="3"/>
            <a:endCxn id="11" idx="1"/>
          </p:cNvCxnSpPr>
          <p:nvPr/>
        </p:nvCxnSpPr>
        <p:spPr>
          <a:xfrm>
            <a:off x="3358663" y="3692135"/>
            <a:ext cx="1354015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C13680-CC6C-8BBC-DAD5-F9B006CFC672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6852140" y="3692135"/>
            <a:ext cx="1354015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0C133E-9CFC-A935-57EE-23011BC7A9D7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5782409" y="4128820"/>
            <a:ext cx="0" cy="66758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EB60B5D-D137-7BC1-A969-2A92321D9B44}"/>
              </a:ext>
            </a:extLst>
          </p:cNvPr>
          <p:cNvCxnSpPr>
            <a:stCxn id="17" idx="1"/>
            <a:endCxn id="20" idx="3"/>
          </p:cNvCxnSpPr>
          <p:nvPr/>
        </p:nvCxnSpPr>
        <p:spPr>
          <a:xfrm rot="10800000" flipV="1">
            <a:off x="6852141" y="3692134"/>
            <a:ext cx="1354015" cy="1540953"/>
          </a:xfrm>
          <a:prstGeom prst="bent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49A6DFC-9E8F-D4EC-D88F-D8DB8F4BA00F}"/>
              </a:ext>
            </a:extLst>
          </p:cNvPr>
          <p:cNvCxnSpPr>
            <a:stCxn id="14" idx="2"/>
            <a:endCxn id="23" idx="2"/>
          </p:cNvCxnSpPr>
          <p:nvPr/>
        </p:nvCxnSpPr>
        <p:spPr>
          <a:xfrm rot="16200000" flipH="1">
            <a:off x="5467667" y="950085"/>
            <a:ext cx="1540953" cy="7898422"/>
          </a:xfrm>
          <a:prstGeom prst="bentConnector3">
            <a:avLst>
              <a:gd name="adj1" fmla="val 114835"/>
            </a:avLst>
          </a:prstGeom>
          <a:ln w="28575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334A801-30FA-4367-20FF-0537B0B794F0}"/>
              </a:ext>
            </a:extLst>
          </p:cNvPr>
          <p:cNvCxnSpPr>
            <a:cxnSpLocks/>
            <a:stCxn id="20" idx="2"/>
            <a:endCxn id="23" idx="2"/>
          </p:cNvCxnSpPr>
          <p:nvPr/>
        </p:nvCxnSpPr>
        <p:spPr>
          <a:xfrm rot="16200000" flipH="1">
            <a:off x="7984881" y="3467300"/>
            <a:ext cx="12700" cy="4404945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033EF6C-3C8E-B652-151C-2FB409C31A84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rot="16200000" flipH="1">
            <a:off x="7651090" y="2260138"/>
            <a:ext cx="667583" cy="440494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BF0C6E-465B-CE6C-990A-578A925545D8}"/>
              </a:ext>
            </a:extLst>
          </p:cNvPr>
          <p:cNvCxnSpPr>
            <a:cxnSpLocks/>
          </p:cNvCxnSpPr>
          <p:nvPr/>
        </p:nvCxnSpPr>
        <p:spPr>
          <a:xfrm>
            <a:off x="10187354" y="4128818"/>
            <a:ext cx="0" cy="667584"/>
          </a:xfrm>
          <a:prstGeom prst="straightConnector1">
            <a:avLst/>
          </a:prstGeom>
          <a:ln w="28575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8A14ECA0-31CE-FE4B-B4D8-C81A34E4C9D4}"/>
              </a:ext>
            </a:extLst>
          </p:cNvPr>
          <p:cNvCxnSpPr>
            <a:cxnSpLocks/>
          </p:cNvCxnSpPr>
          <p:nvPr/>
        </p:nvCxnSpPr>
        <p:spPr>
          <a:xfrm flipV="1">
            <a:off x="6845790" y="4128818"/>
            <a:ext cx="1892056" cy="1394998"/>
          </a:xfrm>
          <a:prstGeom prst="bentConnector3">
            <a:avLst>
              <a:gd name="adj1" fmla="val 100187"/>
            </a:avLst>
          </a:prstGeom>
          <a:ln w="28575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BDAD62B-11E8-3592-032D-D79AA874752E}"/>
              </a:ext>
            </a:extLst>
          </p:cNvPr>
          <p:cNvSpPr txBox="1"/>
          <p:nvPr/>
        </p:nvSpPr>
        <p:spPr>
          <a:xfrm>
            <a:off x="1219201" y="3250639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3883627-8622-CE40-3443-9DFE992E2D7F}"/>
              </a:ext>
            </a:extLst>
          </p:cNvPr>
          <p:cNvSpPr txBox="1"/>
          <p:nvPr/>
        </p:nvSpPr>
        <p:spPr>
          <a:xfrm>
            <a:off x="4712678" y="325064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09BFDCE-8733-1662-F614-146A185A8ED4}"/>
              </a:ext>
            </a:extLst>
          </p:cNvPr>
          <p:cNvSpPr txBox="1"/>
          <p:nvPr/>
        </p:nvSpPr>
        <p:spPr>
          <a:xfrm>
            <a:off x="4712678" y="170588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BC9092-FAE4-E6DE-AC84-174C656102FF}"/>
              </a:ext>
            </a:extLst>
          </p:cNvPr>
          <p:cNvSpPr txBox="1"/>
          <p:nvPr/>
        </p:nvSpPr>
        <p:spPr>
          <a:xfrm>
            <a:off x="4712678" y="479347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[L]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3BBA958-7285-0F3C-C8D9-E4A0A39BE1C2}"/>
              </a:ext>
            </a:extLst>
          </p:cNvPr>
          <p:cNvSpPr txBox="1"/>
          <p:nvPr/>
        </p:nvSpPr>
        <p:spPr>
          <a:xfrm>
            <a:off x="8206155" y="32506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14CBAA-A945-B54B-BF9D-2DB9AA77C08D}"/>
              </a:ext>
            </a:extLst>
          </p:cNvPr>
          <p:cNvSpPr txBox="1"/>
          <p:nvPr/>
        </p:nvSpPr>
        <p:spPr>
          <a:xfrm>
            <a:off x="9117623" y="479347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[K]</a:t>
            </a:r>
          </a:p>
        </p:txBody>
      </p:sp>
    </p:spTree>
    <p:extLst>
      <p:ext uri="{BB962C8B-B14F-4D97-AF65-F5344CB8AC3E}">
        <p14:creationId xmlns:p14="http://schemas.microsoft.com/office/powerpoint/2010/main" val="2661472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3458679" y="1304621"/>
            <a:ext cx="5274641" cy="471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07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505578" y="1995051"/>
            <a:ext cx="3914224" cy="35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37F2A-12E5-BDFD-C015-F73AB4BB08A9}"/>
              </a:ext>
            </a:extLst>
          </p:cNvPr>
          <p:cNvSpPr/>
          <p:nvPr/>
        </p:nvSpPr>
        <p:spPr>
          <a:xfrm>
            <a:off x="1753085" y="1758910"/>
            <a:ext cx="1986055" cy="84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540E2-0618-01EA-4E3B-26098CEE6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35" y="1492672"/>
            <a:ext cx="5157592" cy="45070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056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505578" y="1995051"/>
            <a:ext cx="3914224" cy="35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37F2A-12E5-BDFD-C015-F73AB4BB08A9}"/>
              </a:ext>
            </a:extLst>
          </p:cNvPr>
          <p:cNvSpPr/>
          <p:nvPr/>
        </p:nvSpPr>
        <p:spPr>
          <a:xfrm>
            <a:off x="1753085" y="1758910"/>
            <a:ext cx="1986055" cy="84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45216-BE94-6136-AD59-B1FEC6540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647" y="1758910"/>
            <a:ext cx="6003738" cy="35425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3392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505578" y="1995051"/>
            <a:ext cx="3914224" cy="35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37F2A-12E5-BDFD-C015-F73AB4BB08A9}"/>
              </a:ext>
            </a:extLst>
          </p:cNvPr>
          <p:cNvSpPr/>
          <p:nvPr/>
        </p:nvSpPr>
        <p:spPr>
          <a:xfrm>
            <a:off x="1753085" y="1758910"/>
            <a:ext cx="1986055" cy="84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F6A54F-4DA5-9F41-7F3D-E99AB13EE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74" y="2054805"/>
            <a:ext cx="4351617" cy="27483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84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505578" y="1995051"/>
            <a:ext cx="3914224" cy="35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37F2A-12E5-BDFD-C015-F73AB4BB08A9}"/>
              </a:ext>
            </a:extLst>
          </p:cNvPr>
          <p:cNvSpPr/>
          <p:nvPr/>
        </p:nvSpPr>
        <p:spPr>
          <a:xfrm>
            <a:off x="1753085" y="1758910"/>
            <a:ext cx="1986055" cy="84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5ED80-FF57-BB6B-EEDE-F22BD4A57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18" y="2006799"/>
            <a:ext cx="6599573" cy="28444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288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505578" y="1995051"/>
            <a:ext cx="3914224" cy="35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37F2A-12E5-BDFD-C015-F73AB4BB08A9}"/>
              </a:ext>
            </a:extLst>
          </p:cNvPr>
          <p:cNvSpPr/>
          <p:nvPr/>
        </p:nvSpPr>
        <p:spPr>
          <a:xfrm>
            <a:off x="1776046" y="2584491"/>
            <a:ext cx="1518139" cy="914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B4570-B8D1-8B57-CB79-5E8568D5D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51" y="1731067"/>
            <a:ext cx="4836355" cy="4030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3078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505578" y="1995051"/>
            <a:ext cx="3914224" cy="35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37F2A-12E5-BDFD-C015-F73AB4BB08A9}"/>
              </a:ext>
            </a:extLst>
          </p:cNvPr>
          <p:cNvSpPr/>
          <p:nvPr/>
        </p:nvSpPr>
        <p:spPr>
          <a:xfrm>
            <a:off x="1735015" y="3997121"/>
            <a:ext cx="1957754" cy="1641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60A5E-2C13-3784-F631-E534FB5CC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31" y="2259623"/>
            <a:ext cx="5546984" cy="29731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08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505578" y="1995051"/>
            <a:ext cx="3914224" cy="35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37F2A-12E5-BDFD-C015-F73AB4BB08A9}"/>
              </a:ext>
            </a:extLst>
          </p:cNvPr>
          <p:cNvSpPr/>
          <p:nvPr/>
        </p:nvSpPr>
        <p:spPr>
          <a:xfrm>
            <a:off x="1735015" y="3997121"/>
            <a:ext cx="1957754" cy="1641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88E76-14AC-2DFF-CA76-7DC29AD1B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3" y="1726706"/>
            <a:ext cx="4642499" cy="40390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624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505578" y="1995051"/>
            <a:ext cx="3914224" cy="35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37F2A-12E5-BDFD-C015-F73AB4BB08A9}"/>
              </a:ext>
            </a:extLst>
          </p:cNvPr>
          <p:cNvSpPr/>
          <p:nvPr/>
        </p:nvSpPr>
        <p:spPr>
          <a:xfrm>
            <a:off x="350499" y="2092271"/>
            <a:ext cx="1447304" cy="958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0279B-F614-F64A-03C1-DBCF4F504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10" y="1489104"/>
            <a:ext cx="6593491" cy="2261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63E6C2-8FC9-164D-7630-BCEBD8437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03" y="3986936"/>
            <a:ext cx="4851498" cy="2131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93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57116-2DE6-44DE-2CC7-BED35CF1A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Goal:</a:t>
            </a:r>
            <a:r>
              <a:rPr lang="en-GB" dirty="0">
                <a:solidFill>
                  <a:srgbClr val="0E101A"/>
                </a:solidFill>
                <a:effectLst/>
              </a:rPr>
              <a:t> Develop a benchmark application for scientific analysis.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Requirements</a:t>
            </a:r>
            <a:r>
              <a:rPr lang="en-GB" dirty="0">
                <a:solidFill>
                  <a:srgbClr val="0E101A"/>
                </a:solidFill>
                <a:effectLst/>
              </a:rPr>
              <a:t>: Software has the following characteristics:</a:t>
            </a:r>
          </a:p>
          <a:p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7C661-D98D-2016-74AE-EEDFB144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6EAD8-9E12-6670-1630-30009B5A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486AB-BF5D-E77E-49D4-127BDA20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9F0BC55-6BE4-7F3A-4099-419C14FA5B05}"/>
              </a:ext>
            </a:extLst>
          </p:cNvPr>
          <p:cNvSpPr txBox="1">
            <a:spLocks/>
          </p:cNvSpPr>
          <p:nvPr/>
        </p:nvSpPr>
        <p:spPr>
          <a:xfrm>
            <a:off x="662626" y="4075774"/>
            <a:ext cx="3715879" cy="1142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000" dirty="0"/>
              <a:t>Framework: Spring (Java), Maven</a:t>
            </a:r>
          </a:p>
          <a:p>
            <a:r>
              <a:rPr lang="en-DE" sz="2000" dirty="0"/>
              <a:t>Deployment: Docker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6C9297-1B60-C08C-C8CC-49049C9C0A05}"/>
              </a:ext>
            </a:extLst>
          </p:cNvPr>
          <p:cNvGrpSpPr/>
          <p:nvPr/>
        </p:nvGrpSpPr>
        <p:grpSpPr>
          <a:xfrm>
            <a:off x="662626" y="2929597"/>
            <a:ext cx="3620840" cy="914400"/>
            <a:chOff x="811488" y="2788078"/>
            <a:chExt cx="3620840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9B1B7D-A05E-145D-FBD7-C9A21D6D6C02}"/>
                </a:ext>
              </a:extLst>
            </p:cNvPr>
            <p:cNvSpPr txBox="1"/>
            <p:nvPr/>
          </p:nvSpPr>
          <p:spPr>
            <a:xfrm>
              <a:off x="1917070" y="2891335"/>
              <a:ext cx="251525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 dirty="0"/>
                <a:t>Microservice</a:t>
              </a:r>
            </a:p>
            <a:p>
              <a:r>
                <a:rPr lang="de-DE" sz="2000" b="1" dirty="0"/>
                <a:t>Architecture</a:t>
              </a:r>
            </a:p>
          </p:txBody>
        </p:sp>
        <p:pic>
          <p:nvPicPr>
            <p:cNvPr id="9" name="Graphic 8" descr="Hierarchy with solid fill">
              <a:extLst>
                <a:ext uri="{FF2B5EF4-FFF2-40B4-BE49-F238E27FC236}">
                  <a16:creationId xmlns:a16="http://schemas.microsoft.com/office/drawing/2014/main" id="{8374C044-092E-EA81-69F7-368431F4D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1488" y="2788078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A57D934-0887-0EE3-2F43-19E31C36427C}"/>
              </a:ext>
            </a:extLst>
          </p:cNvPr>
          <p:cNvSpPr txBox="1">
            <a:spLocks/>
          </p:cNvSpPr>
          <p:nvPr/>
        </p:nvSpPr>
        <p:spPr>
          <a:xfrm>
            <a:off x="4675911" y="4075774"/>
            <a:ext cx="3715879" cy="1142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000" dirty="0"/>
              <a:t>API: JAX-RS &amp; Spring</a:t>
            </a:r>
          </a:p>
          <a:p>
            <a:r>
              <a:rPr lang="en-DE" sz="2000" dirty="0"/>
              <a:t>Message Queue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F4F63-A4FD-7A8C-B22A-997F2E88E447}"/>
              </a:ext>
            </a:extLst>
          </p:cNvPr>
          <p:cNvGrpSpPr/>
          <p:nvPr/>
        </p:nvGrpSpPr>
        <p:grpSpPr>
          <a:xfrm>
            <a:off x="4675911" y="2929597"/>
            <a:ext cx="3620840" cy="914400"/>
            <a:chOff x="4675911" y="3279936"/>
            <a:chExt cx="3620840" cy="9144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925039-0C39-64D7-A4F7-E5F7785C8066}"/>
                </a:ext>
              </a:extLst>
            </p:cNvPr>
            <p:cNvSpPr txBox="1"/>
            <p:nvPr/>
          </p:nvSpPr>
          <p:spPr>
            <a:xfrm>
              <a:off x="5781493" y="3383193"/>
              <a:ext cx="251525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 dirty="0"/>
                <a:t>Heterogene Technologies</a:t>
              </a:r>
            </a:p>
          </p:txBody>
        </p:sp>
        <p:pic>
          <p:nvPicPr>
            <p:cNvPr id="13" name="Graphic 12" descr="Tools with solid fill">
              <a:extLst>
                <a:ext uri="{FF2B5EF4-FFF2-40B4-BE49-F238E27FC236}">
                  <a16:creationId xmlns:a16="http://schemas.microsoft.com/office/drawing/2014/main" id="{C0210278-B8E7-CBD8-AA62-DCF37294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75911" y="327993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942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6552-F705-7E3B-DFFA-CD25D3B7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18E5-44AA-9AB6-6720-38056B1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40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64ED7-2333-47C3-FEAE-3980D97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Savings Goal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ADC210-7C6A-6A8A-85C7-DA298F43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/>
          <a:stretch/>
        </p:blipFill>
        <p:spPr>
          <a:xfrm>
            <a:off x="505578" y="1995051"/>
            <a:ext cx="3914224" cy="35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437F2A-12E5-BDFD-C015-F73AB4BB08A9}"/>
              </a:ext>
            </a:extLst>
          </p:cNvPr>
          <p:cNvSpPr/>
          <p:nvPr/>
        </p:nvSpPr>
        <p:spPr>
          <a:xfrm>
            <a:off x="505578" y="3006969"/>
            <a:ext cx="1336431" cy="885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5447C-445A-A7D8-CEF3-A37A2589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81" y="4166569"/>
            <a:ext cx="7772400" cy="1663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75AC3-152E-EB59-89D9-9EC2EDD6C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99" y="1807105"/>
            <a:ext cx="6991882" cy="2084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1292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6C7A04-C715-6A43-65D1-569F5D593C86}"/>
              </a:ext>
            </a:extLst>
          </p:cNvPr>
          <p:cNvGrpSpPr/>
          <p:nvPr/>
        </p:nvGrpSpPr>
        <p:grpSpPr>
          <a:xfrm>
            <a:off x="1975338" y="940777"/>
            <a:ext cx="8241323" cy="4976446"/>
            <a:chOff x="1975338" y="940777"/>
            <a:chExt cx="8241323" cy="4976446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F3502E16-3B09-9F96-E6E5-3BABF2F21C94}"/>
                </a:ext>
              </a:extLst>
            </p:cNvPr>
            <p:cNvSpPr/>
            <p:nvPr/>
          </p:nvSpPr>
          <p:spPr>
            <a:xfrm>
              <a:off x="1975338" y="940777"/>
              <a:ext cx="8241323" cy="4976446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951B9B-2D2B-61B8-EF02-4AF55F2636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662" y="4706816"/>
              <a:ext cx="62366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BD640A-0F18-3E6A-7403-A7ABAC4A195E}"/>
                </a:ext>
              </a:extLst>
            </p:cNvPr>
            <p:cNvSpPr txBox="1"/>
            <p:nvPr/>
          </p:nvSpPr>
          <p:spPr>
            <a:xfrm>
              <a:off x="5331013" y="5081187"/>
              <a:ext cx="1529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dirty="0"/>
                <a:t>Unit Tests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5756D1-9147-6DBA-AC5F-BD363C1F8F96}"/>
                </a:ext>
              </a:extLst>
            </p:cNvPr>
            <p:cNvSpPr txBox="1"/>
            <p:nvPr/>
          </p:nvSpPr>
          <p:spPr>
            <a:xfrm>
              <a:off x="4874434" y="3730427"/>
              <a:ext cx="2437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dirty="0"/>
                <a:t>Integration Tests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7A60FCC-9E53-B67A-BD74-6E9417A32479}"/>
                </a:ext>
              </a:extLst>
            </p:cNvPr>
            <p:cNvCxnSpPr>
              <a:cxnSpLocks/>
            </p:cNvCxnSpPr>
            <p:nvPr/>
          </p:nvCxnSpPr>
          <p:spPr>
            <a:xfrm>
              <a:off x="4161692" y="3282462"/>
              <a:ext cx="386275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8072B8-8FBE-0534-2DD6-3E5C337AB32F}"/>
                </a:ext>
              </a:extLst>
            </p:cNvPr>
            <p:cNvSpPr txBox="1"/>
            <p:nvPr/>
          </p:nvSpPr>
          <p:spPr>
            <a:xfrm>
              <a:off x="5311252" y="2365983"/>
              <a:ext cx="1563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dirty="0"/>
                <a:t>E2E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2028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F5BD9D-BAED-1B05-74B0-10EDF3324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9" y="3611105"/>
            <a:ext cx="9151759" cy="24071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4BF49-6AA3-C8AE-D75A-A49C666C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Verify small, separable software units</a:t>
            </a:r>
          </a:p>
          <a:p>
            <a:r>
              <a:rPr lang="en-DE" dirty="0"/>
              <a:t>Follow naming convention</a:t>
            </a:r>
          </a:p>
          <a:p>
            <a:r>
              <a:rPr lang="en-DE" dirty="0"/>
              <a:t>Rely on Mockito framework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89DB2-51A7-33E8-04D1-31F0A29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3E9C9-FFDA-D8D1-1450-2B09E805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957635-9743-C322-3DB4-52B99AE7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Testing – Unit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A7988-AD4F-9116-167A-4EC2159FF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84" y="3845169"/>
            <a:ext cx="3599712" cy="21730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9380CB-A7F0-1850-F61B-2D88E9B892DC}"/>
              </a:ext>
            </a:extLst>
          </p:cNvPr>
          <p:cNvSpPr/>
          <p:nvPr/>
        </p:nvSpPr>
        <p:spPr>
          <a:xfrm>
            <a:off x="8135815" y="5480538"/>
            <a:ext cx="3786554" cy="537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1995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4BF49-6AA3-C8AE-D75A-A49C666C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Verify interaction of software units</a:t>
            </a:r>
          </a:p>
          <a:p>
            <a:r>
              <a:rPr lang="en-DE" dirty="0"/>
              <a:t>Follow naming convention</a:t>
            </a:r>
          </a:p>
          <a:p>
            <a:r>
              <a:rPr lang="en-DE" dirty="0"/>
              <a:t>Rely on Mockito &amp; RestAssured framework + Spring context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89DB2-51A7-33E8-04D1-31F0A29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3E9C9-FFDA-D8D1-1450-2B09E805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957635-9743-C322-3DB4-52B99AE7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Testing – Integration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A7988-AD4F-9116-167A-4EC2159F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84" y="3845169"/>
            <a:ext cx="3599712" cy="2173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399893-3D44-7D6F-127E-53A307CCB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1" y="3121833"/>
            <a:ext cx="7772400" cy="29481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9380CB-A7F0-1850-F61B-2D88E9B892DC}"/>
              </a:ext>
            </a:extLst>
          </p:cNvPr>
          <p:cNvSpPr/>
          <p:nvPr/>
        </p:nvSpPr>
        <p:spPr>
          <a:xfrm>
            <a:off x="8379417" y="4866468"/>
            <a:ext cx="3370951" cy="614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9042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89DB2-51A7-33E8-04D1-31F0A29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3E9C9-FFDA-D8D1-1450-2B09E805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957635-9743-C322-3DB4-52B99AE7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Testing – Unit + Integration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A7988-AD4F-9116-167A-4EC2159FF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84" y="3845169"/>
            <a:ext cx="3599712" cy="2173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6BB0C-82E3-C371-FF09-85802971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1744530"/>
            <a:ext cx="5120307" cy="42012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D6BD7C-056E-C884-857A-9A72E3086208}"/>
              </a:ext>
            </a:extLst>
          </p:cNvPr>
          <p:cNvSpPr/>
          <p:nvPr/>
        </p:nvSpPr>
        <p:spPr>
          <a:xfrm>
            <a:off x="8135815" y="4871634"/>
            <a:ext cx="3766883" cy="1146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1766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4BF49-6AA3-C8AE-D75A-A49C666C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Verify the software from a user’s perspective</a:t>
            </a:r>
          </a:p>
          <a:p>
            <a:r>
              <a:rPr lang="en-DE" dirty="0"/>
              <a:t>Rely on Wdio framework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89DB2-51A7-33E8-04D1-31F0A29C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3E9C9-FFDA-D8D1-1450-2B09E805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957635-9743-C322-3DB4-52B99AE7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Testing – E2E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A7988-AD4F-9116-167A-4EC2159FF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84" y="3845169"/>
            <a:ext cx="3599712" cy="21730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9380CB-A7F0-1850-F61B-2D88E9B892DC}"/>
              </a:ext>
            </a:extLst>
          </p:cNvPr>
          <p:cNvSpPr/>
          <p:nvPr/>
        </p:nvSpPr>
        <p:spPr>
          <a:xfrm>
            <a:off x="8215685" y="3845168"/>
            <a:ext cx="3599712" cy="1021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8790F4-5FBE-C919-A0AD-AFB1E99B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2682873"/>
            <a:ext cx="4073821" cy="34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0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3B9779-3150-B665-F769-6DEA141A3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583512"/>
            <a:ext cx="6513163" cy="4486472"/>
          </a:xfrm>
        </p:spPr>
        <p:txBody>
          <a:bodyPr/>
          <a:lstStyle/>
          <a:p>
            <a:r>
              <a:rPr lang="en-DE" dirty="0"/>
              <a:t>Pipeline with Github Workflows</a:t>
            </a:r>
          </a:p>
          <a:p>
            <a:r>
              <a:rPr lang="en-DE" dirty="0"/>
              <a:t>Runs on every PR commit and merge</a:t>
            </a:r>
          </a:p>
          <a:p>
            <a:r>
              <a:rPr lang="en-DE" dirty="0"/>
              <a:t>Executes all unit and integration tests</a:t>
            </a:r>
          </a:p>
          <a:p>
            <a:r>
              <a:rPr lang="en-DE" dirty="0"/>
              <a:t>Executes spell check on markdown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7DF32-BE36-FC6A-AC1C-24CE387C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D99F7-A46E-593B-D7B0-B9140E56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A3C330-DB22-1350-315A-60F3DD1D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Continuous 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E5A25-94BB-2E70-5983-D4652525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944" y="1583512"/>
            <a:ext cx="4386656" cy="45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86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D6171-B78C-BECD-6CF1-746EA3EF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BEC83-FEE6-0A20-1585-743678DD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AEBC70-5830-1DA5-4648-0A4E30A3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 Deployment</a:t>
            </a:r>
          </a:p>
        </p:txBody>
      </p:sp>
    </p:spTree>
    <p:extLst>
      <p:ext uri="{BB962C8B-B14F-4D97-AF65-F5344CB8AC3E}">
        <p14:creationId xmlns:p14="http://schemas.microsoft.com/office/powerpoint/2010/main" val="1895982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DA0F02-447E-EF93-E47C-E9A529847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Dockerfile to package each microservice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D6171-B78C-BECD-6CF1-746EA3EF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BEC83-FEE6-0A20-1585-743678DD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AEBC70-5830-1DA5-4648-0A4E30A3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 Deployment</a:t>
            </a:r>
          </a:p>
        </p:txBody>
      </p:sp>
    </p:spTree>
    <p:extLst>
      <p:ext uri="{BB962C8B-B14F-4D97-AF65-F5344CB8AC3E}">
        <p14:creationId xmlns:p14="http://schemas.microsoft.com/office/powerpoint/2010/main" val="604722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DA0F02-447E-EF93-E47C-E9A529847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Dockerfile to package each microservice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D6171-B78C-BECD-6CF1-746EA3EF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BEC83-FEE6-0A20-1585-743678DD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AEBC70-5830-1DA5-4648-0A4E30A3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2060A-1AA1-69EC-803E-08DBBE5B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7" y="2869927"/>
            <a:ext cx="2860963" cy="800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941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57116-2DE6-44DE-2CC7-BED35CF1A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Goal:</a:t>
            </a:r>
            <a:r>
              <a:rPr lang="en-GB" dirty="0">
                <a:solidFill>
                  <a:srgbClr val="0E101A"/>
                </a:solidFill>
                <a:effectLst/>
              </a:rPr>
              <a:t> Develop a benchmark application for scientific analysis.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Requirements</a:t>
            </a:r>
            <a:r>
              <a:rPr lang="en-GB" dirty="0">
                <a:solidFill>
                  <a:srgbClr val="0E101A"/>
                </a:solidFill>
                <a:effectLst/>
              </a:rPr>
              <a:t>: Software has the following characteristics:</a:t>
            </a:r>
          </a:p>
          <a:p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7C661-D98D-2016-74AE-EEDFB144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6EAD8-9E12-6670-1630-30009B5A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486AB-BF5D-E77E-49D4-127BDA20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9F0BC55-6BE4-7F3A-4099-419C14FA5B05}"/>
              </a:ext>
            </a:extLst>
          </p:cNvPr>
          <p:cNvSpPr txBox="1">
            <a:spLocks/>
          </p:cNvSpPr>
          <p:nvPr/>
        </p:nvSpPr>
        <p:spPr>
          <a:xfrm>
            <a:off x="662626" y="4075774"/>
            <a:ext cx="3715879" cy="1142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000" dirty="0"/>
              <a:t>Framework: Spring (Java), Maven</a:t>
            </a:r>
          </a:p>
          <a:p>
            <a:r>
              <a:rPr lang="en-DE" sz="2000" dirty="0"/>
              <a:t>Deployment: Docker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6C9297-1B60-C08C-C8CC-49049C9C0A05}"/>
              </a:ext>
            </a:extLst>
          </p:cNvPr>
          <p:cNvGrpSpPr/>
          <p:nvPr/>
        </p:nvGrpSpPr>
        <p:grpSpPr>
          <a:xfrm>
            <a:off x="662626" y="2929597"/>
            <a:ext cx="3620840" cy="914400"/>
            <a:chOff x="811488" y="2788078"/>
            <a:chExt cx="3620840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9B1B7D-A05E-145D-FBD7-C9A21D6D6C02}"/>
                </a:ext>
              </a:extLst>
            </p:cNvPr>
            <p:cNvSpPr txBox="1"/>
            <p:nvPr/>
          </p:nvSpPr>
          <p:spPr>
            <a:xfrm>
              <a:off x="1917070" y="2891335"/>
              <a:ext cx="251525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 dirty="0"/>
                <a:t>Microservice</a:t>
              </a:r>
            </a:p>
            <a:p>
              <a:r>
                <a:rPr lang="de-DE" sz="2000" b="1" dirty="0"/>
                <a:t>Architecture</a:t>
              </a:r>
            </a:p>
          </p:txBody>
        </p:sp>
        <p:pic>
          <p:nvPicPr>
            <p:cNvPr id="9" name="Graphic 8" descr="Hierarchy with solid fill">
              <a:extLst>
                <a:ext uri="{FF2B5EF4-FFF2-40B4-BE49-F238E27FC236}">
                  <a16:creationId xmlns:a16="http://schemas.microsoft.com/office/drawing/2014/main" id="{8374C044-092E-EA81-69F7-368431F4D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1488" y="2788078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A57D934-0887-0EE3-2F43-19E31C36427C}"/>
              </a:ext>
            </a:extLst>
          </p:cNvPr>
          <p:cNvSpPr txBox="1">
            <a:spLocks/>
          </p:cNvSpPr>
          <p:nvPr/>
        </p:nvSpPr>
        <p:spPr>
          <a:xfrm>
            <a:off x="4675911" y="4075774"/>
            <a:ext cx="3715879" cy="1142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000" dirty="0"/>
              <a:t>API: JAX-RS &amp; Spring</a:t>
            </a:r>
          </a:p>
          <a:p>
            <a:r>
              <a:rPr lang="en-DE" sz="2000" dirty="0"/>
              <a:t>Message Queue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F4F63-A4FD-7A8C-B22A-997F2E88E447}"/>
              </a:ext>
            </a:extLst>
          </p:cNvPr>
          <p:cNvGrpSpPr/>
          <p:nvPr/>
        </p:nvGrpSpPr>
        <p:grpSpPr>
          <a:xfrm>
            <a:off x="4675911" y="2929597"/>
            <a:ext cx="3620840" cy="914400"/>
            <a:chOff x="4675911" y="3279936"/>
            <a:chExt cx="3620840" cy="9144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925039-0C39-64D7-A4F7-E5F7785C8066}"/>
                </a:ext>
              </a:extLst>
            </p:cNvPr>
            <p:cNvSpPr txBox="1"/>
            <p:nvPr/>
          </p:nvSpPr>
          <p:spPr>
            <a:xfrm>
              <a:off x="5781493" y="3383193"/>
              <a:ext cx="251525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 dirty="0"/>
                <a:t>Heterogene Technologies</a:t>
              </a:r>
            </a:p>
          </p:txBody>
        </p:sp>
        <p:pic>
          <p:nvPicPr>
            <p:cNvPr id="13" name="Graphic 12" descr="Tools with solid fill">
              <a:extLst>
                <a:ext uri="{FF2B5EF4-FFF2-40B4-BE49-F238E27FC236}">
                  <a16:creationId xmlns:a16="http://schemas.microsoft.com/office/drawing/2014/main" id="{C0210278-B8E7-CBD8-AA62-DCF37294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75911" y="3279936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D645AD-8C86-21B3-43FF-E1D7414AD071}"/>
              </a:ext>
            </a:extLst>
          </p:cNvPr>
          <p:cNvGrpSpPr/>
          <p:nvPr/>
        </p:nvGrpSpPr>
        <p:grpSpPr>
          <a:xfrm>
            <a:off x="8258717" y="2929597"/>
            <a:ext cx="3620840" cy="914400"/>
            <a:chOff x="8120488" y="3854491"/>
            <a:chExt cx="3620840" cy="914400"/>
          </a:xfrm>
        </p:grpSpPr>
        <p:pic>
          <p:nvPicPr>
            <p:cNvPr id="15" name="Graphic 14" descr="Aspiration with solid fill">
              <a:extLst>
                <a:ext uri="{FF2B5EF4-FFF2-40B4-BE49-F238E27FC236}">
                  <a16:creationId xmlns:a16="http://schemas.microsoft.com/office/drawing/2014/main" id="{B370E7CC-019A-152D-AE72-6FBAC979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20488" y="3854491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F9581-AB2C-0BDF-EBFA-87294A295CA9}"/>
                </a:ext>
              </a:extLst>
            </p:cNvPr>
            <p:cNvSpPr txBox="1"/>
            <p:nvPr/>
          </p:nvSpPr>
          <p:spPr>
            <a:xfrm>
              <a:off x="9226070" y="3957748"/>
              <a:ext cx="251525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 dirty="0"/>
                <a:t>Complex Source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208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DA0F02-447E-EF93-E47C-E9A529847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Dockerfile to package each microservice</a:t>
            </a:r>
          </a:p>
          <a:p>
            <a:r>
              <a:rPr lang="en-DE" dirty="0"/>
              <a:t>Docker-Compose to containerize microservice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D6171-B78C-BECD-6CF1-746EA3EF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BEC83-FEE6-0A20-1585-743678DD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50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AEBC70-5830-1DA5-4648-0A4E30A3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2060A-1AA1-69EC-803E-08DBBE5B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7" y="2869927"/>
            <a:ext cx="2860963" cy="800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6317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DA0F02-447E-EF93-E47C-E9A529847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Dockerfile to package each microservice</a:t>
            </a:r>
          </a:p>
          <a:p>
            <a:r>
              <a:rPr lang="en-DE" dirty="0"/>
              <a:t>Docker-Compose to containerize microservice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D6171-B78C-BECD-6CF1-746EA3EF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BEC83-FEE6-0A20-1585-743678DD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AEBC70-5830-1DA5-4648-0A4E30A3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2060A-1AA1-69EC-803E-08DBBE5B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7" y="2869927"/>
            <a:ext cx="2860963" cy="800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8AB1F-3736-C337-3DB0-7FCD1E11C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3800520"/>
            <a:ext cx="3393689" cy="2269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1135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DA0F02-447E-EF93-E47C-E9A529847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Dockerfile to package each microservice</a:t>
            </a:r>
          </a:p>
          <a:p>
            <a:r>
              <a:rPr lang="en-DE" dirty="0"/>
              <a:t>Docker-Compose to containerize microservice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D6171-B78C-BECD-6CF1-746EA3EF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BEC83-FEE6-0A20-1585-743678DD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AEBC70-5830-1DA5-4648-0A4E30A3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2060A-1AA1-69EC-803E-08DBBE5B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7" y="2869927"/>
            <a:ext cx="2860963" cy="800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8AB1F-3736-C337-3DB0-7FCD1E11C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3800520"/>
            <a:ext cx="3393689" cy="2269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697BC-BDA8-3C6D-975E-94B838DD6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78" y="3670606"/>
            <a:ext cx="6909322" cy="2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9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693842" y="2297269"/>
            <a:ext cx="1908790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/bankAccounts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0022B-BAC3-1BE3-FDF9-277D67FAC7DF}"/>
              </a:ext>
            </a:extLst>
          </p:cNvPr>
          <p:cNvCxnSpPr>
            <a:cxnSpLocks/>
          </p:cNvCxnSpPr>
          <p:nvPr/>
        </p:nvCxnSpPr>
        <p:spPr>
          <a:xfrm flipH="1">
            <a:off x="351592" y="321306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C42B5C7-EE97-D153-3B1F-06639B51BBC8}"/>
              </a:ext>
            </a:extLst>
          </p:cNvPr>
          <p:cNvSpPr txBox="1"/>
          <p:nvPr/>
        </p:nvSpPr>
        <p:spPr>
          <a:xfrm>
            <a:off x="887035" y="2828937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account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63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693842" y="2297269"/>
            <a:ext cx="1908790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/bankAccounts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0022B-BAC3-1BE3-FDF9-277D67FAC7DF}"/>
              </a:ext>
            </a:extLst>
          </p:cNvPr>
          <p:cNvCxnSpPr>
            <a:cxnSpLocks/>
          </p:cNvCxnSpPr>
          <p:nvPr/>
        </p:nvCxnSpPr>
        <p:spPr>
          <a:xfrm flipH="1">
            <a:off x="351592" y="321306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C42B5C7-EE97-D153-3B1F-06639B51BBC8}"/>
              </a:ext>
            </a:extLst>
          </p:cNvPr>
          <p:cNvSpPr txBox="1"/>
          <p:nvPr/>
        </p:nvSpPr>
        <p:spPr>
          <a:xfrm>
            <a:off x="887035" y="2828937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account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A6E971-C5E1-C329-727C-68243E377C6B}"/>
              </a:ext>
            </a:extLst>
          </p:cNvPr>
          <p:cNvCxnSpPr>
            <a:cxnSpLocks/>
          </p:cNvCxnSpPr>
          <p:nvPr/>
        </p:nvCxnSpPr>
        <p:spPr>
          <a:xfrm>
            <a:off x="351592" y="3673597"/>
            <a:ext cx="545262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52D30E-0D8D-258B-7112-129FFE97AE80}"/>
              </a:ext>
            </a:extLst>
          </p:cNvPr>
          <p:cNvSpPr txBox="1"/>
          <p:nvPr/>
        </p:nvSpPr>
        <p:spPr>
          <a:xfrm>
            <a:off x="3002834" y="3309841"/>
            <a:ext cx="274824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/savings-goal/rule-based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BCE482-5051-1E9D-827F-797E158AAADF}"/>
              </a:ext>
            </a:extLst>
          </p:cNvPr>
          <p:cNvCxnSpPr>
            <a:cxnSpLocks/>
          </p:cNvCxnSpPr>
          <p:nvPr/>
        </p:nvCxnSpPr>
        <p:spPr>
          <a:xfrm flipH="1">
            <a:off x="351592" y="4168499"/>
            <a:ext cx="5462945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4C62BF-C5E4-FF73-569A-4F0D6C5D4188}"/>
              </a:ext>
            </a:extLst>
          </p:cNvPr>
          <p:cNvSpPr txBox="1"/>
          <p:nvPr/>
        </p:nvSpPr>
        <p:spPr>
          <a:xfrm>
            <a:off x="3615757" y="3790821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goal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982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693842" y="2297269"/>
            <a:ext cx="1908790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/bankAccounts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0022B-BAC3-1BE3-FDF9-277D67FAC7DF}"/>
              </a:ext>
            </a:extLst>
          </p:cNvPr>
          <p:cNvCxnSpPr>
            <a:cxnSpLocks/>
          </p:cNvCxnSpPr>
          <p:nvPr/>
        </p:nvCxnSpPr>
        <p:spPr>
          <a:xfrm flipH="1">
            <a:off x="351592" y="321306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C42B5C7-EE97-D153-3B1F-06639B51BBC8}"/>
              </a:ext>
            </a:extLst>
          </p:cNvPr>
          <p:cNvSpPr txBox="1"/>
          <p:nvPr/>
        </p:nvSpPr>
        <p:spPr>
          <a:xfrm>
            <a:off x="887035" y="2828937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account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A6E971-C5E1-C329-727C-68243E377C6B}"/>
              </a:ext>
            </a:extLst>
          </p:cNvPr>
          <p:cNvCxnSpPr>
            <a:cxnSpLocks/>
          </p:cNvCxnSpPr>
          <p:nvPr/>
        </p:nvCxnSpPr>
        <p:spPr>
          <a:xfrm>
            <a:off x="351592" y="3673597"/>
            <a:ext cx="545262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52D30E-0D8D-258B-7112-129FFE97AE80}"/>
              </a:ext>
            </a:extLst>
          </p:cNvPr>
          <p:cNvSpPr txBox="1"/>
          <p:nvPr/>
        </p:nvSpPr>
        <p:spPr>
          <a:xfrm>
            <a:off x="3002834" y="3309841"/>
            <a:ext cx="274824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/savings-goal/rule-based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BCE482-5051-1E9D-827F-797E158AAADF}"/>
              </a:ext>
            </a:extLst>
          </p:cNvPr>
          <p:cNvCxnSpPr>
            <a:cxnSpLocks/>
          </p:cNvCxnSpPr>
          <p:nvPr/>
        </p:nvCxnSpPr>
        <p:spPr>
          <a:xfrm flipH="1">
            <a:off x="351592" y="4168499"/>
            <a:ext cx="5462945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4C62BF-C5E4-FF73-569A-4F0D6C5D4188}"/>
              </a:ext>
            </a:extLst>
          </p:cNvPr>
          <p:cNvSpPr txBox="1"/>
          <p:nvPr/>
        </p:nvSpPr>
        <p:spPr>
          <a:xfrm>
            <a:off x="3615757" y="3790821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goal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3AD494-E741-E511-5EEA-21A6BD1CEBA8}"/>
              </a:ext>
            </a:extLst>
          </p:cNvPr>
          <p:cNvCxnSpPr>
            <a:cxnSpLocks/>
          </p:cNvCxnSpPr>
          <p:nvPr/>
        </p:nvCxnSpPr>
        <p:spPr>
          <a:xfrm>
            <a:off x="369841" y="4664274"/>
            <a:ext cx="83016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8E24A42-1356-6141-9A51-0C88B9802DC0}"/>
              </a:ext>
            </a:extLst>
          </p:cNvPr>
          <p:cNvSpPr txBox="1"/>
          <p:nvPr/>
        </p:nvSpPr>
        <p:spPr>
          <a:xfrm>
            <a:off x="6431487" y="4334639"/>
            <a:ext cx="1816764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/product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132BE7-2221-8490-2F9B-A654C5794EA9}"/>
              </a:ext>
            </a:extLst>
          </p:cNvPr>
          <p:cNvCxnSpPr>
            <a:cxnSpLocks/>
          </p:cNvCxnSpPr>
          <p:nvPr/>
        </p:nvCxnSpPr>
        <p:spPr>
          <a:xfrm flipH="1">
            <a:off x="369841" y="5118068"/>
            <a:ext cx="830162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0A61D1E-CC1B-125A-7232-23E2702966AC}"/>
              </a:ext>
            </a:extLst>
          </p:cNvPr>
          <p:cNvSpPr txBox="1"/>
          <p:nvPr/>
        </p:nvSpPr>
        <p:spPr>
          <a:xfrm>
            <a:off x="6495730" y="4760569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mango</a:t>
            </a:r>
          </a:p>
        </p:txBody>
      </p:sp>
    </p:spTree>
    <p:extLst>
      <p:ext uri="{BB962C8B-B14F-4D97-AF65-F5344CB8AC3E}">
        <p14:creationId xmlns:p14="http://schemas.microsoft.com/office/powerpoint/2010/main" val="3970834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693842" y="2297269"/>
            <a:ext cx="1908790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/bankAccounts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20022B-BAC3-1BE3-FDF9-277D67FAC7DF}"/>
              </a:ext>
            </a:extLst>
          </p:cNvPr>
          <p:cNvCxnSpPr>
            <a:cxnSpLocks/>
          </p:cNvCxnSpPr>
          <p:nvPr/>
        </p:nvCxnSpPr>
        <p:spPr>
          <a:xfrm flipH="1">
            <a:off x="351592" y="321306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C42B5C7-EE97-D153-3B1F-06639B51BBC8}"/>
              </a:ext>
            </a:extLst>
          </p:cNvPr>
          <p:cNvSpPr txBox="1"/>
          <p:nvPr/>
        </p:nvSpPr>
        <p:spPr>
          <a:xfrm>
            <a:off x="887035" y="2828937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account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A6E971-C5E1-C329-727C-68243E377C6B}"/>
              </a:ext>
            </a:extLst>
          </p:cNvPr>
          <p:cNvCxnSpPr>
            <a:cxnSpLocks/>
          </p:cNvCxnSpPr>
          <p:nvPr/>
        </p:nvCxnSpPr>
        <p:spPr>
          <a:xfrm>
            <a:off x="351592" y="3673597"/>
            <a:ext cx="545262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52D30E-0D8D-258B-7112-129FFE97AE80}"/>
              </a:ext>
            </a:extLst>
          </p:cNvPr>
          <p:cNvSpPr txBox="1"/>
          <p:nvPr/>
        </p:nvSpPr>
        <p:spPr>
          <a:xfrm>
            <a:off x="3002834" y="3309841"/>
            <a:ext cx="274824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/savings-goal/rule-based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BCE482-5051-1E9D-827F-797E158AAADF}"/>
              </a:ext>
            </a:extLst>
          </p:cNvPr>
          <p:cNvCxnSpPr>
            <a:cxnSpLocks/>
          </p:cNvCxnSpPr>
          <p:nvPr/>
        </p:nvCxnSpPr>
        <p:spPr>
          <a:xfrm flipH="1">
            <a:off x="351592" y="4168499"/>
            <a:ext cx="5462945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4C62BF-C5E4-FF73-569A-4F0D6C5D4188}"/>
              </a:ext>
            </a:extLst>
          </p:cNvPr>
          <p:cNvSpPr txBox="1"/>
          <p:nvPr/>
        </p:nvSpPr>
        <p:spPr>
          <a:xfrm>
            <a:off x="3615757" y="3790821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goal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3AD494-E741-E511-5EEA-21A6BD1CEBA8}"/>
              </a:ext>
            </a:extLst>
          </p:cNvPr>
          <p:cNvCxnSpPr>
            <a:cxnSpLocks/>
          </p:cNvCxnSpPr>
          <p:nvPr/>
        </p:nvCxnSpPr>
        <p:spPr>
          <a:xfrm>
            <a:off x="369841" y="4664274"/>
            <a:ext cx="83016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8E24A42-1356-6141-9A51-0C88B9802DC0}"/>
              </a:ext>
            </a:extLst>
          </p:cNvPr>
          <p:cNvSpPr txBox="1"/>
          <p:nvPr/>
        </p:nvSpPr>
        <p:spPr>
          <a:xfrm>
            <a:off x="6431487" y="4334639"/>
            <a:ext cx="1816764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/product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132BE7-2221-8490-2F9B-A654C5794EA9}"/>
              </a:ext>
            </a:extLst>
          </p:cNvPr>
          <p:cNvCxnSpPr>
            <a:cxnSpLocks/>
          </p:cNvCxnSpPr>
          <p:nvPr/>
        </p:nvCxnSpPr>
        <p:spPr>
          <a:xfrm flipH="1">
            <a:off x="369841" y="5118068"/>
            <a:ext cx="830162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0A61D1E-CC1B-125A-7232-23E2702966AC}"/>
              </a:ext>
            </a:extLst>
          </p:cNvPr>
          <p:cNvSpPr txBox="1"/>
          <p:nvPr/>
        </p:nvSpPr>
        <p:spPr>
          <a:xfrm>
            <a:off x="6495730" y="4760569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mango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6DB4E-4C97-F812-C794-2270CA007F86}"/>
              </a:ext>
            </a:extLst>
          </p:cNvPr>
          <p:cNvCxnSpPr>
            <a:cxnSpLocks/>
          </p:cNvCxnSpPr>
          <p:nvPr/>
        </p:nvCxnSpPr>
        <p:spPr>
          <a:xfrm>
            <a:off x="351592" y="5666597"/>
            <a:ext cx="83016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7BBF5DB-5D1D-678F-FCA5-E4142E560856}"/>
              </a:ext>
            </a:extLst>
          </p:cNvPr>
          <p:cNvSpPr txBox="1"/>
          <p:nvPr/>
        </p:nvSpPr>
        <p:spPr>
          <a:xfrm>
            <a:off x="6319129" y="5300143"/>
            <a:ext cx="1875602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/shopping-cart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59E3DDB-17D7-6044-7CE7-4510FFD0FCF2}"/>
              </a:ext>
            </a:extLst>
          </p:cNvPr>
          <p:cNvCxnSpPr>
            <a:cxnSpLocks/>
          </p:cNvCxnSpPr>
          <p:nvPr/>
        </p:nvCxnSpPr>
        <p:spPr>
          <a:xfrm flipH="1">
            <a:off x="361931" y="6167283"/>
            <a:ext cx="830162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356D909-91FF-F146-793F-7569C2FBBED8}"/>
              </a:ext>
            </a:extLst>
          </p:cNvPr>
          <p:cNvSpPr txBox="1"/>
          <p:nvPr/>
        </p:nvSpPr>
        <p:spPr>
          <a:xfrm>
            <a:off x="6143555" y="5783952"/>
            <a:ext cx="2226751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shoppingCart with mango</a:t>
            </a:r>
          </a:p>
        </p:txBody>
      </p:sp>
    </p:spTree>
    <p:extLst>
      <p:ext uri="{BB962C8B-B14F-4D97-AF65-F5344CB8AC3E}">
        <p14:creationId xmlns:p14="http://schemas.microsoft.com/office/powerpoint/2010/main" val="1365164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8319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5929369" y="232240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/shopping-cart/purchase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5B6C98-F261-5EE8-3161-76DD5C8D06A2}"/>
              </a:ext>
            </a:extLst>
          </p:cNvPr>
          <p:cNvSpPr/>
          <p:nvPr/>
        </p:nvSpPr>
        <p:spPr>
          <a:xfrm>
            <a:off x="10895623" y="1494416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Transaction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06FFE1-C9F9-15C3-3555-46FB81CCB620}"/>
              </a:ext>
            </a:extLst>
          </p:cNvPr>
          <p:cNvCxnSpPr>
            <a:cxnSpLocks/>
          </p:cNvCxnSpPr>
          <p:nvPr/>
        </p:nvCxnSpPr>
        <p:spPr>
          <a:xfrm>
            <a:off x="11537285" y="1894052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907897-FB0E-10E0-4700-E018714333FF}"/>
              </a:ext>
            </a:extLst>
          </p:cNvPr>
          <p:cNvCxnSpPr>
            <a:cxnSpLocks/>
          </p:cNvCxnSpPr>
          <p:nvPr/>
        </p:nvCxnSpPr>
        <p:spPr>
          <a:xfrm>
            <a:off x="8671465" y="2909495"/>
            <a:ext cx="2865820" cy="5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3B540C-0CE4-2B44-EC5C-943E67CCA7A7}"/>
              </a:ext>
            </a:extLst>
          </p:cNvPr>
          <p:cNvSpPr txBox="1"/>
          <p:nvPr/>
        </p:nvSpPr>
        <p:spPr>
          <a:xfrm>
            <a:off x="8782685" y="2546681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/transactions/one-time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8F8-4015-F2EA-01B1-9411540ADD8A}"/>
              </a:ext>
            </a:extLst>
          </p:cNvPr>
          <p:cNvCxnSpPr>
            <a:cxnSpLocks/>
          </p:cNvCxnSpPr>
          <p:nvPr/>
        </p:nvCxnSpPr>
        <p:spPr>
          <a:xfrm flipH="1">
            <a:off x="2964833" y="3429000"/>
            <a:ext cx="85724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0C30BF0-BCAD-B1F0-41AA-78DA2918184C}"/>
              </a:ext>
            </a:extLst>
          </p:cNvPr>
          <p:cNvSpPr txBox="1"/>
          <p:nvPr/>
        </p:nvSpPr>
        <p:spPr>
          <a:xfrm>
            <a:off x="3115547" y="304821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PATCH /bankAccounts</a:t>
            </a:r>
          </a:p>
        </p:txBody>
      </p:sp>
    </p:spTree>
    <p:extLst>
      <p:ext uri="{BB962C8B-B14F-4D97-AF65-F5344CB8AC3E}">
        <p14:creationId xmlns:p14="http://schemas.microsoft.com/office/powerpoint/2010/main" val="3203539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8319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5929369" y="232240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/shopping-cart/purchase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5B6C98-F261-5EE8-3161-76DD5C8D06A2}"/>
              </a:ext>
            </a:extLst>
          </p:cNvPr>
          <p:cNvSpPr/>
          <p:nvPr/>
        </p:nvSpPr>
        <p:spPr>
          <a:xfrm>
            <a:off x="10895623" y="1494416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Transaction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06FFE1-C9F9-15C3-3555-46FB81CCB620}"/>
              </a:ext>
            </a:extLst>
          </p:cNvPr>
          <p:cNvCxnSpPr>
            <a:cxnSpLocks/>
          </p:cNvCxnSpPr>
          <p:nvPr/>
        </p:nvCxnSpPr>
        <p:spPr>
          <a:xfrm>
            <a:off x="11537285" y="1894052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47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8319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5929369" y="232240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/shopping-cart/purchase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5B6C98-F261-5EE8-3161-76DD5C8D06A2}"/>
              </a:ext>
            </a:extLst>
          </p:cNvPr>
          <p:cNvSpPr/>
          <p:nvPr/>
        </p:nvSpPr>
        <p:spPr>
          <a:xfrm>
            <a:off x="10895623" y="1494416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Transaction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06FFE1-C9F9-15C3-3555-46FB81CCB620}"/>
              </a:ext>
            </a:extLst>
          </p:cNvPr>
          <p:cNvCxnSpPr>
            <a:cxnSpLocks/>
          </p:cNvCxnSpPr>
          <p:nvPr/>
        </p:nvCxnSpPr>
        <p:spPr>
          <a:xfrm>
            <a:off x="11537285" y="1894052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907897-FB0E-10E0-4700-E018714333FF}"/>
              </a:ext>
            </a:extLst>
          </p:cNvPr>
          <p:cNvCxnSpPr>
            <a:cxnSpLocks/>
          </p:cNvCxnSpPr>
          <p:nvPr/>
        </p:nvCxnSpPr>
        <p:spPr>
          <a:xfrm>
            <a:off x="8671465" y="2909495"/>
            <a:ext cx="2865820" cy="5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3B540C-0CE4-2B44-EC5C-943E67CCA7A7}"/>
              </a:ext>
            </a:extLst>
          </p:cNvPr>
          <p:cNvSpPr txBox="1"/>
          <p:nvPr/>
        </p:nvSpPr>
        <p:spPr>
          <a:xfrm>
            <a:off x="8782685" y="2546681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/transactions/one-time</a:t>
            </a:r>
          </a:p>
        </p:txBody>
      </p:sp>
    </p:spTree>
    <p:extLst>
      <p:ext uri="{BB962C8B-B14F-4D97-AF65-F5344CB8AC3E}">
        <p14:creationId xmlns:p14="http://schemas.microsoft.com/office/powerpoint/2010/main" val="376716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57116-2DE6-44DE-2CC7-BED35CF1A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Goal:</a:t>
            </a:r>
            <a:r>
              <a:rPr lang="en-GB" dirty="0">
                <a:solidFill>
                  <a:srgbClr val="0E101A"/>
                </a:solidFill>
                <a:effectLst/>
              </a:rPr>
              <a:t> Develop a benchmark application for scientific analysis.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E101A"/>
                </a:solidFill>
                <a:effectLst/>
              </a:rPr>
              <a:t>Requirements</a:t>
            </a:r>
            <a:r>
              <a:rPr lang="en-GB" dirty="0">
                <a:solidFill>
                  <a:srgbClr val="0E101A"/>
                </a:solidFill>
                <a:effectLst/>
              </a:rPr>
              <a:t>: Software has the following characteristics:</a:t>
            </a:r>
          </a:p>
          <a:p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7C661-D98D-2016-74AE-EEDFB144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6EAD8-9E12-6670-1630-30009B5A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486AB-BF5D-E77E-49D4-127BDA20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9F0BC55-6BE4-7F3A-4099-419C14FA5B05}"/>
              </a:ext>
            </a:extLst>
          </p:cNvPr>
          <p:cNvSpPr txBox="1">
            <a:spLocks/>
          </p:cNvSpPr>
          <p:nvPr/>
        </p:nvSpPr>
        <p:spPr>
          <a:xfrm>
            <a:off x="662626" y="4075774"/>
            <a:ext cx="3715879" cy="1142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000" dirty="0"/>
              <a:t>Framework: Spring (Java), Maven</a:t>
            </a:r>
          </a:p>
          <a:p>
            <a:r>
              <a:rPr lang="en-DE" sz="2000" dirty="0"/>
              <a:t>Deployment: Docker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6C9297-1B60-C08C-C8CC-49049C9C0A05}"/>
              </a:ext>
            </a:extLst>
          </p:cNvPr>
          <p:cNvGrpSpPr/>
          <p:nvPr/>
        </p:nvGrpSpPr>
        <p:grpSpPr>
          <a:xfrm>
            <a:off x="662626" y="2929597"/>
            <a:ext cx="3620840" cy="914400"/>
            <a:chOff x="811488" y="2788078"/>
            <a:chExt cx="3620840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9B1B7D-A05E-145D-FBD7-C9A21D6D6C02}"/>
                </a:ext>
              </a:extLst>
            </p:cNvPr>
            <p:cNvSpPr txBox="1"/>
            <p:nvPr/>
          </p:nvSpPr>
          <p:spPr>
            <a:xfrm>
              <a:off x="1917070" y="2891335"/>
              <a:ext cx="251525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 dirty="0"/>
                <a:t>Microservice</a:t>
              </a:r>
            </a:p>
            <a:p>
              <a:r>
                <a:rPr lang="de-DE" sz="2000" b="1" dirty="0"/>
                <a:t>Architecture</a:t>
              </a:r>
            </a:p>
          </p:txBody>
        </p:sp>
        <p:pic>
          <p:nvPicPr>
            <p:cNvPr id="9" name="Graphic 8" descr="Hierarchy with solid fill">
              <a:extLst>
                <a:ext uri="{FF2B5EF4-FFF2-40B4-BE49-F238E27FC236}">
                  <a16:creationId xmlns:a16="http://schemas.microsoft.com/office/drawing/2014/main" id="{8374C044-092E-EA81-69F7-368431F4D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1488" y="2788078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A57D934-0887-0EE3-2F43-19E31C36427C}"/>
              </a:ext>
            </a:extLst>
          </p:cNvPr>
          <p:cNvSpPr txBox="1">
            <a:spLocks/>
          </p:cNvSpPr>
          <p:nvPr/>
        </p:nvSpPr>
        <p:spPr>
          <a:xfrm>
            <a:off x="4675911" y="4075774"/>
            <a:ext cx="3715879" cy="1142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000" dirty="0"/>
              <a:t>API: JAX-RS &amp; Spring</a:t>
            </a:r>
          </a:p>
          <a:p>
            <a:r>
              <a:rPr lang="en-DE" sz="2000" dirty="0"/>
              <a:t>Message Queue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F4F63-A4FD-7A8C-B22A-997F2E88E447}"/>
              </a:ext>
            </a:extLst>
          </p:cNvPr>
          <p:cNvGrpSpPr/>
          <p:nvPr/>
        </p:nvGrpSpPr>
        <p:grpSpPr>
          <a:xfrm>
            <a:off x="4675911" y="2929597"/>
            <a:ext cx="3620840" cy="914400"/>
            <a:chOff x="4675911" y="3279936"/>
            <a:chExt cx="3620840" cy="9144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925039-0C39-64D7-A4F7-E5F7785C8066}"/>
                </a:ext>
              </a:extLst>
            </p:cNvPr>
            <p:cNvSpPr txBox="1"/>
            <p:nvPr/>
          </p:nvSpPr>
          <p:spPr>
            <a:xfrm>
              <a:off x="5781493" y="3383193"/>
              <a:ext cx="251525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 dirty="0"/>
                <a:t>Heterogene Technologies</a:t>
              </a:r>
            </a:p>
          </p:txBody>
        </p:sp>
        <p:pic>
          <p:nvPicPr>
            <p:cNvPr id="13" name="Graphic 12" descr="Tools with solid fill">
              <a:extLst>
                <a:ext uri="{FF2B5EF4-FFF2-40B4-BE49-F238E27FC236}">
                  <a16:creationId xmlns:a16="http://schemas.microsoft.com/office/drawing/2014/main" id="{C0210278-B8E7-CBD8-AA62-DCF37294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75911" y="3279936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D645AD-8C86-21B3-43FF-E1D7414AD071}"/>
              </a:ext>
            </a:extLst>
          </p:cNvPr>
          <p:cNvGrpSpPr/>
          <p:nvPr/>
        </p:nvGrpSpPr>
        <p:grpSpPr>
          <a:xfrm>
            <a:off x="8258717" y="2929597"/>
            <a:ext cx="3620840" cy="914400"/>
            <a:chOff x="8120488" y="3854491"/>
            <a:chExt cx="3620840" cy="914400"/>
          </a:xfrm>
        </p:grpSpPr>
        <p:pic>
          <p:nvPicPr>
            <p:cNvPr id="15" name="Graphic 14" descr="Aspiration with solid fill">
              <a:extLst>
                <a:ext uri="{FF2B5EF4-FFF2-40B4-BE49-F238E27FC236}">
                  <a16:creationId xmlns:a16="http://schemas.microsoft.com/office/drawing/2014/main" id="{B370E7CC-019A-152D-AE72-6FBAC979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20488" y="3854491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F9581-AB2C-0BDF-EBFA-87294A295CA9}"/>
                </a:ext>
              </a:extLst>
            </p:cNvPr>
            <p:cNvSpPr txBox="1"/>
            <p:nvPr/>
          </p:nvSpPr>
          <p:spPr>
            <a:xfrm>
              <a:off x="9226070" y="3957748"/>
              <a:ext cx="251525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 dirty="0"/>
                <a:t>Complex Source Code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586740-BAE5-E81B-51A1-438348961261}"/>
              </a:ext>
            </a:extLst>
          </p:cNvPr>
          <p:cNvGrpSpPr/>
          <p:nvPr/>
        </p:nvGrpSpPr>
        <p:grpSpPr>
          <a:xfrm>
            <a:off x="3471465" y="5223271"/>
            <a:ext cx="5249070" cy="898341"/>
            <a:chOff x="3047681" y="5253970"/>
            <a:chExt cx="5249070" cy="89834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C11449-E578-4EC2-0CB3-633AF2FA907C}"/>
                </a:ext>
              </a:extLst>
            </p:cNvPr>
            <p:cNvSpPr/>
            <p:nvPr/>
          </p:nvSpPr>
          <p:spPr>
            <a:xfrm>
              <a:off x="3047681" y="5253970"/>
              <a:ext cx="5249070" cy="8983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C8D388-AC82-AF8D-4EAD-681C57F2E177}"/>
                </a:ext>
              </a:extLst>
            </p:cNvPr>
            <p:cNvSpPr txBox="1"/>
            <p:nvPr/>
          </p:nvSpPr>
          <p:spPr>
            <a:xfrm>
              <a:off x="3873604" y="5422465"/>
              <a:ext cx="42104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u="sng" dirty="0" err="1"/>
                <a:t>Develop</a:t>
              </a:r>
              <a:r>
                <a:rPr lang="de-DE" sz="2800" u="sng" dirty="0"/>
                <a:t> </a:t>
              </a:r>
              <a:r>
                <a:rPr lang="de-DE" sz="2800" u="sng" dirty="0" err="1"/>
                <a:t>something</a:t>
              </a:r>
              <a:r>
                <a:rPr lang="de-DE" sz="2800" u="sng" dirty="0"/>
                <a:t> </a:t>
              </a:r>
              <a:r>
                <a:rPr lang="de-DE" sz="2800" u="sng" dirty="0" err="1"/>
                <a:t>great</a:t>
              </a:r>
              <a:endParaRPr lang="en-GB" sz="2800" u="sng" dirty="0"/>
            </a:p>
          </p:txBody>
        </p:sp>
        <p:sp>
          <p:nvSpPr>
            <p:cNvPr id="20" name="Arrow: Chevron 45">
              <a:extLst>
                <a:ext uri="{FF2B5EF4-FFF2-40B4-BE49-F238E27FC236}">
                  <a16:creationId xmlns:a16="http://schemas.microsoft.com/office/drawing/2014/main" id="{85B6173A-2751-2451-1673-B41C276CEE0D}"/>
                </a:ext>
              </a:extLst>
            </p:cNvPr>
            <p:cNvSpPr/>
            <p:nvPr/>
          </p:nvSpPr>
          <p:spPr>
            <a:xfrm>
              <a:off x="3367251" y="5419980"/>
              <a:ext cx="322390" cy="528189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869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60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8319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5929369" y="232240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/shopping-cart/purchase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5B6C98-F261-5EE8-3161-76DD5C8D06A2}"/>
              </a:ext>
            </a:extLst>
          </p:cNvPr>
          <p:cNvSpPr/>
          <p:nvPr/>
        </p:nvSpPr>
        <p:spPr>
          <a:xfrm>
            <a:off x="10895623" y="1494416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Transaction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06FFE1-C9F9-15C3-3555-46FB81CCB620}"/>
              </a:ext>
            </a:extLst>
          </p:cNvPr>
          <p:cNvCxnSpPr>
            <a:cxnSpLocks/>
          </p:cNvCxnSpPr>
          <p:nvPr/>
        </p:nvCxnSpPr>
        <p:spPr>
          <a:xfrm>
            <a:off x="11537285" y="1894052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907897-FB0E-10E0-4700-E018714333FF}"/>
              </a:ext>
            </a:extLst>
          </p:cNvPr>
          <p:cNvCxnSpPr>
            <a:cxnSpLocks/>
          </p:cNvCxnSpPr>
          <p:nvPr/>
        </p:nvCxnSpPr>
        <p:spPr>
          <a:xfrm>
            <a:off x="8671465" y="2909495"/>
            <a:ext cx="2865820" cy="5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3B540C-0CE4-2B44-EC5C-943E67CCA7A7}"/>
              </a:ext>
            </a:extLst>
          </p:cNvPr>
          <p:cNvSpPr txBox="1"/>
          <p:nvPr/>
        </p:nvSpPr>
        <p:spPr>
          <a:xfrm>
            <a:off x="8782685" y="2546681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/transactions/one-time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8F8-4015-F2EA-01B1-9411540ADD8A}"/>
              </a:ext>
            </a:extLst>
          </p:cNvPr>
          <p:cNvCxnSpPr>
            <a:cxnSpLocks/>
          </p:cNvCxnSpPr>
          <p:nvPr/>
        </p:nvCxnSpPr>
        <p:spPr>
          <a:xfrm flipH="1">
            <a:off x="2964833" y="3429000"/>
            <a:ext cx="85724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0C30BF0-BCAD-B1F0-41AA-78DA2918184C}"/>
              </a:ext>
            </a:extLst>
          </p:cNvPr>
          <p:cNvSpPr txBox="1"/>
          <p:nvPr/>
        </p:nvSpPr>
        <p:spPr>
          <a:xfrm>
            <a:off x="3115547" y="304821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PATCH /bankAccounts</a:t>
            </a:r>
          </a:p>
        </p:txBody>
      </p:sp>
    </p:spTree>
    <p:extLst>
      <p:ext uri="{BB962C8B-B14F-4D97-AF65-F5344CB8AC3E}">
        <p14:creationId xmlns:p14="http://schemas.microsoft.com/office/powerpoint/2010/main" val="3891764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8319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5929369" y="232240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/shopping-cart/purchase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5B6C98-F261-5EE8-3161-76DD5C8D06A2}"/>
              </a:ext>
            </a:extLst>
          </p:cNvPr>
          <p:cNvSpPr/>
          <p:nvPr/>
        </p:nvSpPr>
        <p:spPr>
          <a:xfrm>
            <a:off x="10895623" y="1494416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Transaction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06FFE1-C9F9-15C3-3555-46FB81CCB620}"/>
              </a:ext>
            </a:extLst>
          </p:cNvPr>
          <p:cNvCxnSpPr>
            <a:cxnSpLocks/>
          </p:cNvCxnSpPr>
          <p:nvPr/>
        </p:nvCxnSpPr>
        <p:spPr>
          <a:xfrm>
            <a:off x="11537285" y="1894052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907897-FB0E-10E0-4700-E018714333FF}"/>
              </a:ext>
            </a:extLst>
          </p:cNvPr>
          <p:cNvCxnSpPr>
            <a:cxnSpLocks/>
          </p:cNvCxnSpPr>
          <p:nvPr/>
        </p:nvCxnSpPr>
        <p:spPr>
          <a:xfrm>
            <a:off x="8671465" y="2909495"/>
            <a:ext cx="2865820" cy="5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3B540C-0CE4-2B44-EC5C-943E67CCA7A7}"/>
              </a:ext>
            </a:extLst>
          </p:cNvPr>
          <p:cNvSpPr txBox="1"/>
          <p:nvPr/>
        </p:nvSpPr>
        <p:spPr>
          <a:xfrm>
            <a:off x="8782685" y="2546681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/transactions/one-time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8F8-4015-F2EA-01B1-9411540ADD8A}"/>
              </a:ext>
            </a:extLst>
          </p:cNvPr>
          <p:cNvCxnSpPr>
            <a:cxnSpLocks/>
          </p:cNvCxnSpPr>
          <p:nvPr/>
        </p:nvCxnSpPr>
        <p:spPr>
          <a:xfrm flipH="1">
            <a:off x="2964833" y="3429000"/>
            <a:ext cx="85724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0C30BF0-BCAD-B1F0-41AA-78DA2918184C}"/>
              </a:ext>
            </a:extLst>
          </p:cNvPr>
          <p:cNvSpPr txBox="1"/>
          <p:nvPr/>
        </p:nvSpPr>
        <p:spPr>
          <a:xfrm>
            <a:off x="3115547" y="304821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PATCH /bankAccounts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A87FC4-CB9D-6D1C-DB9D-F5ED9046755E}"/>
              </a:ext>
            </a:extLst>
          </p:cNvPr>
          <p:cNvCxnSpPr>
            <a:cxnSpLocks/>
          </p:cNvCxnSpPr>
          <p:nvPr/>
        </p:nvCxnSpPr>
        <p:spPr>
          <a:xfrm>
            <a:off x="2944883" y="4059851"/>
            <a:ext cx="28696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BFCE6D7-F490-7CB2-9FEE-D363197F398D}"/>
              </a:ext>
            </a:extLst>
          </p:cNvPr>
          <p:cNvSpPr txBox="1"/>
          <p:nvPr/>
        </p:nvSpPr>
        <p:spPr>
          <a:xfrm>
            <a:off x="3052861" y="367906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KAFKA bank-account-update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61E012-06CD-5099-B5D5-2A2BDFD2586F}"/>
              </a:ext>
            </a:extLst>
          </p:cNvPr>
          <p:cNvCxnSpPr>
            <a:cxnSpLocks/>
          </p:cNvCxnSpPr>
          <p:nvPr/>
        </p:nvCxnSpPr>
        <p:spPr>
          <a:xfrm flipH="1">
            <a:off x="2964833" y="4334639"/>
            <a:ext cx="284970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10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8319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5929369" y="232240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/shopping-cart/purchase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132BE7-2221-8490-2F9B-A654C5794EA9}"/>
              </a:ext>
            </a:extLst>
          </p:cNvPr>
          <p:cNvCxnSpPr>
            <a:cxnSpLocks/>
          </p:cNvCxnSpPr>
          <p:nvPr/>
        </p:nvCxnSpPr>
        <p:spPr>
          <a:xfrm flipH="1">
            <a:off x="8671465" y="5153237"/>
            <a:ext cx="2861515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5B6C98-F261-5EE8-3161-76DD5C8D06A2}"/>
              </a:ext>
            </a:extLst>
          </p:cNvPr>
          <p:cNvSpPr/>
          <p:nvPr/>
        </p:nvSpPr>
        <p:spPr>
          <a:xfrm>
            <a:off x="10895623" y="1494416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Transaction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06FFE1-C9F9-15C3-3555-46FB81CCB620}"/>
              </a:ext>
            </a:extLst>
          </p:cNvPr>
          <p:cNvCxnSpPr>
            <a:cxnSpLocks/>
          </p:cNvCxnSpPr>
          <p:nvPr/>
        </p:nvCxnSpPr>
        <p:spPr>
          <a:xfrm>
            <a:off x="11537285" y="1894052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907897-FB0E-10E0-4700-E018714333FF}"/>
              </a:ext>
            </a:extLst>
          </p:cNvPr>
          <p:cNvCxnSpPr>
            <a:cxnSpLocks/>
          </p:cNvCxnSpPr>
          <p:nvPr/>
        </p:nvCxnSpPr>
        <p:spPr>
          <a:xfrm>
            <a:off x="8671465" y="2909495"/>
            <a:ext cx="2865820" cy="5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3B540C-0CE4-2B44-EC5C-943E67CCA7A7}"/>
              </a:ext>
            </a:extLst>
          </p:cNvPr>
          <p:cNvSpPr txBox="1"/>
          <p:nvPr/>
        </p:nvSpPr>
        <p:spPr>
          <a:xfrm>
            <a:off x="8782685" y="2546681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/transactions/one-time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8F8-4015-F2EA-01B1-9411540ADD8A}"/>
              </a:ext>
            </a:extLst>
          </p:cNvPr>
          <p:cNvCxnSpPr>
            <a:cxnSpLocks/>
          </p:cNvCxnSpPr>
          <p:nvPr/>
        </p:nvCxnSpPr>
        <p:spPr>
          <a:xfrm flipH="1">
            <a:off x="2964833" y="3429000"/>
            <a:ext cx="85724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0C30BF0-BCAD-B1F0-41AA-78DA2918184C}"/>
              </a:ext>
            </a:extLst>
          </p:cNvPr>
          <p:cNvSpPr txBox="1"/>
          <p:nvPr/>
        </p:nvSpPr>
        <p:spPr>
          <a:xfrm>
            <a:off x="3115547" y="304821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PATCH /bankAccounts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A87FC4-CB9D-6D1C-DB9D-F5ED9046755E}"/>
              </a:ext>
            </a:extLst>
          </p:cNvPr>
          <p:cNvCxnSpPr>
            <a:cxnSpLocks/>
          </p:cNvCxnSpPr>
          <p:nvPr/>
        </p:nvCxnSpPr>
        <p:spPr>
          <a:xfrm>
            <a:off x="2944883" y="4059851"/>
            <a:ext cx="28696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BFCE6D7-F490-7CB2-9FEE-D363197F398D}"/>
              </a:ext>
            </a:extLst>
          </p:cNvPr>
          <p:cNvSpPr txBox="1"/>
          <p:nvPr/>
        </p:nvSpPr>
        <p:spPr>
          <a:xfrm>
            <a:off x="3052861" y="367906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KAFKA bank-account-update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61E012-06CD-5099-B5D5-2A2BDFD2586F}"/>
              </a:ext>
            </a:extLst>
          </p:cNvPr>
          <p:cNvCxnSpPr>
            <a:cxnSpLocks/>
          </p:cNvCxnSpPr>
          <p:nvPr/>
        </p:nvCxnSpPr>
        <p:spPr>
          <a:xfrm flipH="1">
            <a:off x="2964833" y="4334639"/>
            <a:ext cx="284970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6F40951-3D5E-6121-3C6D-849D0CEB4ACB}"/>
              </a:ext>
            </a:extLst>
          </p:cNvPr>
          <p:cNvCxnSpPr>
            <a:cxnSpLocks/>
          </p:cNvCxnSpPr>
          <p:nvPr/>
        </p:nvCxnSpPr>
        <p:spPr>
          <a:xfrm>
            <a:off x="2964833" y="4683369"/>
            <a:ext cx="8558058" cy="2146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6C1049-0B82-612C-F8FF-BEEC5FC5E957}"/>
              </a:ext>
            </a:extLst>
          </p:cNvPr>
          <p:cNvSpPr txBox="1"/>
          <p:nvPr/>
        </p:nvSpPr>
        <p:spPr>
          <a:xfrm>
            <a:off x="9344377" y="4320391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success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873A31-1C9F-996B-3AD6-9B754D8ADC61}"/>
              </a:ext>
            </a:extLst>
          </p:cNvPr>
          <p:cNvSpPr txBox="1"/>
          <p:nvPr/>
        </p:nvSpPr>
        <p:spPr>
          <a:xfrm>
            <a:off x="9344377" y="4792686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753508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BankAccount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8319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5929369" y="232240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/shopping-cart/purchase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SavingsGoal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BCE482-5051-1E9D-827F-797E158AAADF}"/>
              </a:ext>
            </a:extLst>
          </p:cNvPr>
          <p:cNvCxnSpPr>
            <a:cxnSpLocks/>
          </p:cNvCxnSpPr>
          <p:nvPr/>
        </p:nvCxnSpPr>
        <p:spPr>
          <a:xfrm flipH="1">
            <a:off x="361931" y="5738548"/>
            <a:ext cx="830953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ACF665E-8F85-3419-F4AF-655026CA1338}"/>
              </a:ext>
            </a:extLst>
          </p:cNvPr>
          <p:cNvSpPr/>
          <p:nvPr/>
        </p:nvSpPr>
        <p:spPr>
          <a:xfrm>
            <a:off x="8036287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2CF056-4FA2-0431-EBCA-027BA1931849}"/>
              </a:ext>
            </a:extLst>
          </p:cNvPr>
          <p:cNvCxnSpPr>
            <a:cxnSpLocks/>
          </p:cNvCxnSpPr>
          <p:nvPr/>
        </p:nvCxnSpPr>
        <p:spPr>
          <a:xfrm>
            <a:off x="8669057" y="1919488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132BE7-2221-8490-2F9B-A654C5794EA9}"/>
              </a:ext>
            </a:extLst>
          </p:cNvPr>
          <p:cNvCxnSpPr>
            <a:cxnSpLocks/>
          </p:cNvCxnSpPr>
          <p:nvPr/>
        </p:nvCxnSpPr>
        <p:spPr>
          <a:xfrm flipH="1">
            <a:off x="8671465" y="5153237"/>
            <a:ext cx="2861515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356D909-91FF-F146-793F-7569C2FBBED8}"/>
              </a:ext>
            </a:extLst>
          </p:cNvPr>
          <p:cNvSpPr txBox="1"/>
          <p:nvPr/>
        </p:nvSpPr>
        <p:spPr>
          <a:xfrm>
            <a:off x="5874964" y="5353401"/>
            <a:ext cx="253655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mango has been purchased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5B6C98-F261-5EE8-3161-76DD5C8D06A2}"/>
              </a:ext>
            </a:extLst>
          </p:cNvPr>
          <p:cNvSpPr/>
          <p:nvPr/>
        </p:nvSpPr>
        <p:spPr>
          <a:xfrm>
            <a:off x="10895623" y="1494416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Transaction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06FFE1-C9F9-15C3-3555-46FB81CCB620}"/>
              </a:ext>
            </a:extLst>
          </p:cNvPr>
          <p:cNvCxnSpPr>
            <a:cxnSpLocks/>
          </p:cNvCxnSpPr>
          <p:nvPr/>
        </p:nvCxnSpPr>
        <p:spPr>
          <a:xfrm>
            <a:off x="11537285" y="1894052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907897-FB0E-10E0-4700-E018714333FF}"/>
              </a:ext>
            </a:extLst>
          </p:cNvPr>
          <p:cNvCxnSpPr>
            <a:cxnSpLocks/>
          </p:cNvCxnSpPr>
          <p:nvPr/>
        </p:nvCxnSpPr>
        <p:spPr>
          <a:xfrm>
            <a:off x="8671465" y="2909495"/>
            <a:ext cx="2865820" cy="5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3B540C-0CE4-2B44-EC5C-943E67CCA7A7}"/>
              </a:ext>
            </a:extLst>
          </p:cNvPr>
          <p:cNvSpPr txBox="1"/>
          <p:nvPr/>
        </p:nvSpPr>
        <p:spPr>
          <a:xfrm>
            <a:off x="8782685" y="2546681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POST /transactions/one-time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8F8-4015-F2EA-01B1-9411540ADD8A}"/>
              </a:ext>
            </a:extLst>
          </p:cNvPr>
          <p:cNvCxnSpPr>
            <a:cxnSpLocks/>
          </p:cNvCxnSpPr>
          <p:nvPr/>
        </p:nvCxnSpPr>
        <p:spPr>
          <a:xfrm flipH="1">
            <a:off x="2964833" y="3429000"/>
            <a:ext cx="85724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0C30BF0-BCAD-B1F0-41AA-78DA2918184C}"/>
              </a:ext>
            </a:extLst>
          </p:cNvPr>
          <p:cNvSpPr txBox="1"/>
          <p:nvPr/>
        </p:nvSpPr>
        <p:spPr>
          <a:xfrm>
            <a:off x="3115547" y="304821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PATCH /bankAccounts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A87FC4-CB9D-6D1C-DB9D-F5ED9046755E}"/>
              </a:ext>
            </a:extLst>
          </p:cNvPr>
          <p:cNvCxnSpPr>
            <a:cxnSpLocks/>
          </p:cNvCxnSpPr>
          <p:nvPr/>
        </p:nvCxnSpPr>
        <p:spPr>
          <a:xfrm>
            <a:off x="2944883" y="4059851"/>
            <a:ext cx="28696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BFCE6D7-F490-7CB2-9FEE-D363197F398D}"/>
              </a:ext>
            </a:extLst>
          </p:cNvPr>
          <p:cNvSpPr txBox="1"/>
          <p:nvPr/>
        </p:nvSpPr>
        <p:spPr>
          <a:xfrm>
            <a:off x="3052861" y="3679065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KAFKA bank-account-update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61E012-06CD-5099-B5D5-2A2BDFD2586F}"/>
              </a:ext>
            </a:extLst>
          </p:cNvPr>
          <p:cNvCxnSpPr>
            <a:cxnSpLocks/>
          </p:cNvCxnSpPr>
          <p:nvPr/>
        </p:nvCxnSpPr>
        <p:spPr>
          <a:xfrm flipH="1">
            <a:off x="2964833" y="4334639"/>
            <a:ext cx="284970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6F40951-3D5E-6121-3C6D-849D0CEB4ACB}"/>
              </a:ext>
            </a:extLst>
          </p:cNvPr>
          <p:cNvCxnSpPr>
            <a:cxnSpLocks/>
          </p:cNvCxnSpPr>
          <p:nvPr/>
        </p:nvCxnSpPr>
        <p:spPr>
          <a:xfrm>
            <a:off x="2964833" y="4683369"/>
            <a:ext cx="8558058" cy="2146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6C1049-0B82-612C-F8FF-BEEC5FC5E957}"/>
              </a:ext>
            </a:extLst>
          </p:cNvPr>
          <p:cNvSpPr txBox="1"/>
          <p:nvPr/>
        </p:nvSpPr>
        <p:spPr>
          <a:xfrm>
            <a:off x="9344377" y="4320391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success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873A31-1C9F-996B-3AD6-9B754D8ADC61}"/>
              </a:ext>
            </a:extLst>
          </p:cNvPr>
          <p:cNvSpPr txBox="1"/>
          <p:nvPr/>
        </p:nvSpPr>
        <p:spPr>
          <a:xfrm>
            <a:off x="9344377" y="4792686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4200942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469998" y="2336341"/>
            <a:ext cx="2304221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PATCH /supplies/mango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Analytics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61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469998" y="2336341"/>
            <a:ext cx="2304221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PATCH /supplies/mango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Analytics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A87FC4-CB9D-6D1C-DB9D-F5ED9046755E}"/>
              </a:ext>
            </a:extLst>
          </p:cNvPr>
          <p:cNvCxnSpPr>
            <a:cxnSpLocks/>
          </p:cNvCxnSpPr>
          <p:nvPr/>
        </p:nvCxnSpPr>
        <p:spPr>
          <a:xfrm>
            <a:off x="2964833" y="3063604"/>
            <a:ext cx="28696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BFCE6D7-F490-7CB2-9FEE-D363197F398D}"/>
              </a:ext>
            </a:extLst>
          </p:cNvPr>
          <p:cNvSpPr txBox="1"/>
          <p:nvPr/>
        </p:nvSpPr>
        <p:spPr>
          <a:xfrm>
            <a:off x="3077970" y="2727018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KAFKA product-update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61E012-06CD-5099-B5D5-2A2BDFD2586F}"/>
              </a:ext>
            </a:extLst>
          </p:cNvPr>
          <p:cNvCxnSpPr>
            <a:cxnSpLocks/>
          </p:cNvCxnSpPr>
          <p:nvPr/>
        </p:nvCxnSpPr>
        <p:spPr>
          <a:xfrm flipH="1">
            <a:off x="2954515" y="3519885"/>
            <a:ext cx="284970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D5ABB7-8620-09B2-5756-1F0380F90ED3}"/>
              </a:ext>
            </a:extLst>
          </p:cNvPr>
          <p:cNvCxnSpPr>
            <a:cxnSpLocks/>
          </p:cNvCxnSpPr>
          <p:nvPr/>
        </p:nvCxnSpPr>
        <p:spPr>
          <a:xfrm flipH="1" flipV="1">
            <a:off x="361931" y="3924438"/>
            <a:ext cx="2602902" cy="1199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4B72A0-7F80-ED78-6365-857351996EB4}"/>
              </a:ext>
            </a:extLst>
          </p:cNvPr>
          <p:cNvSpPr txBox="1"/>
          <p:nvPr/>
        </p:nvSpPr>
        <p:spPr>
          <a:xfrm>
            <a:off x="887035" y="3586076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903377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Mainline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5C0D98-E124-729A-58AA-B3A0055EDF9F}"/>
              </a:ext>
            </a:extLst>
          </p:cNvPr>
          <p:cNvGrpSpPr/>
          <p:nvPr/>
        </p:nvGrpSpPr>
        <p:grpSpPr>
          <a:xfrm>
            <a:off x="0" y="1494420"/>
            <a:ext cx="712815" cy="719036"/>
            <a:chOff x="732547" y="1640958"/>
            <a:chExt cx="712815" cy="719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FAE2C6-C6C4-1F99-A9EA-6B8BDBCB42CB}"/>
                </a:ext>
              </a:extLst>
            </p:cNvPr>
            <p:cNvGrpSpPr/>
            <p:nvPr/>
          </p:nvGrpSpPr>
          <p:grpSpPr>
            <a:xfrm>
              <a:off x="975366" y="1640958"/>
              <a:ext cx="228232" cy="404552"/>
              <a:chOff x="723157" y="284338"/>
              <a:chExt cx="623505" cy="9016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F2DC0B4-75A1-2FE0-66D2-CB2E55CF6E07}"/>
                  </a:ext>
                </a:extLst>
              </p:cNvPr>
              <p:cNvGrpSpPr/>
              <p:nvPr/>
            </p:nvGrpSpPr>
            <p:grpSpPr>
              <a:xfrm>
                <a:off x="723157" y="284345"/>
                <a:ext cx="623505" cy="901605"/>
                <a:chOff x="464752" y="284349"/>
                <a:chExt cx="1326260" cy="206537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132EE4-DEE5-944E-9D99-ADB724A3425B}"/>
                    </a:ext>
                  </a:extLst>
                </p:cNvPr>
                <p:cNvSpPr/>
                <p:nvPr/>
              </p:nvSpPr>
              <p:spPr>
                <a:xfrm>
                  <a:off x="466518" y="284349"/>
                  <a:ext cx="1324494" cy="20653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Isosceles Triangle 104">
                  <a:extLst>
                    <a:ext uri="{FF2B5EF4-FFF2-40B4-BE49-F238E27FC236}">
                      <a16:creationId xmlns:a16="http://schemas.microsoft.com/office/drawing/2014/main" id="{93FD9678-5ADD-0955-B14F-DD99C86F65B0}"/>
                    </a:ext>
                  </a:extLst>
                </p:cNvPr>
                <p:cNvSpPr/>
                <p:nvPr/>
              </p:nvSpPr>
              <p:spPr>
                <a:xfrm>
                  <a:off x="464752" y="1850507"/>
                  <a:ext cx="1320144" cy="49920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356B08C-546B-2E2C-2903-2EDEA3FE206E}"/>
                  </a:ext>
                </a:extLst>
              </p:cNvPr>
              <p:cNvSpPr/>
              <p:nvPr/>
            </p:nvSpPr>
            <p:spPr>
              <a:xfrm>
                <a:off x="834534" y="284338"/>
                <a:ext cx="397876" cy="3093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3F9015-0358-DF61-E8E0-EAC79117565F}"/>
                  </a:ext>
                </a:extLst>
              </p:cNvPr>
              <p:cNvCxnSpPr>
                <a:cxnSpLocks/>
                <a:stCxn id="15" idx="0"/>
                <a:endCxn id="15" idx="2"/>
              </p:cNvCxnSpPr>
              <p:nvPr/>
            </p:nvCxnSpPr>
            <p:spPr>
              <a:xfrm flipH="1">
                <a:off x="723157" y="968024"/>
                <a:ext cx="310315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B094AC-58E2-133F-9E74-DFC7952C80BB}"/>
                  </a:ext>
                </a:extLst>
              </p:cNvPr>
              <p:cNvCxnSpPr>
                <a:cxnSpLocks/>
                <a:stCxn id="9" idx="4"/>
                <a:endCxn id="15" idx="0"/>
              </p:cNvCxnSpPr>
              <p:nvPr/>
            </p:nvCxnSpPr>
            <p:spPr>
              <a:xfrm>
                <a:off x="1033471" y="593717"/>
                <a:ext cx="1" cy="374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E98C5-7F28-15FB-C673-0BF61174A2F9}"/>
                  </a:ext>
                </a:extLst>
              </p:cNvPr>
              <p:cNvCxnSpPr>
                <a:cxnSpLocks/>
                <a:stCxn id="14" idx="1"/>
                <a:endCxn id="14" idx="3"/>
              </p:cNvCxnSpPr>
              <p:nvPr/>
            </p:nvCxnSpPr>
            <p:spPr>
              <a:xfrm>
                <a:off x="723987" y="735148"/>
                <a:ext cx="6226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850DD76-15B2-894D-435E-43EA400A623E}"/>
                  </a:ext>
                </a:extLst>
              </p:cNvPr>
              <p:cNvCxnSpPr>
                <a:cxnSpLocks/>
                <a:stCxn id="15" idx="0"/>
                <a:endCxn id="15" idx="4"/>
              </p:cNvCxnSpPr>
              <p:nvPr/>
            </p:nvCxnSpPr>
            <p:spPr>
              <a:xfrm>
                <a:off x="1033472" y="968024"/>
                <a:ext cx="310314" cy="2179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B4F2A-9DD4-B7B9-698F-4F55E35E7523}"/>
                </a:ext>
              </a:extLst>
            </p:cNvPr>
            <p:cNvSpPr txBox="1"/>
            <p:nvPr/>
          </p:nvSpPr>
          <p:spPr>
            <a:xfrm>
              <a:off x="732547" y="2052217"/>
              <a:ext cx="712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User</a:t>
              </a:r>
              <a:endParaRPr lang="en-GB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7F72-60FC-387C-C5AA-52E90B5A6277}"/>
              </a:ext>
            </a:extLst>
          </p:cNvPr>
          <p:cNvSpPr/>
          <p:nvPr/>
        </p:nvSpPr>
        <p:spPr>
          <a:xfrm>
            <a:off x="2317615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Product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761BC4-0DB8-A514-BDAD-C7EA55F3429B}"/>
              </a:ext>
            </a:extLst>
          </p:cNvPr>
          <p:cNvCxnSpPr>
            <a:cxnSpLocks/>
          </p:cNvCxnSpPr>
          <p:nvPr/>
        </p:nvCxnSpPr>
        <p:spPr>
          <a:xfrm>
            <a:off x="351592" y="2213456"/>
            <a:ext cx="4816" cy="4064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DBCC5-3CC5-9A02-847E-E386382EF5F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944883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EFF8D-661E-4A36-FD90-FBACBF3AC5D6}"/>
              </a:ext>
            </a:extLst>
          </p:cNvPr>
          <p:cNvCxnSpPr>
            <a:cxnSpLocks/>
          </p:cNvCxnSpPr>
          <p:nvPr/>
        </p:nvCxnSpPr>
        <p:spPr>
          <a:xfrm>
            <a:off x="351592" y="2688859"/>
            <a:ext cx="25932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81B5A8-581A-2F90-6F09-BCA4A49EBBCB}"/>
              </a:ext>
            </a:extLst>
          </p:cNvPr>
          <p:cNvSpPr txBox="1"/>
          <p:nvPr/>
        </p:nvSpPr>
        <p:spPr>
          <a:xfrm>
            <a:off x="469998" y="2336341"/>
            <a:ext cx="2304221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PATCH /supplies/mango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3FB-1CE2-2FF4-CCE7-949F8471FA4D}"/>
              </a:ext>
            </a:extLst>
          </p:cNvPr>
          <p:cNvSpPr/>
          <p:nvPr/>
        </p:nvSpPr>
        <p:spPr>
          <a:xfrm>
            <a:off x="5176951" y="1514937"/>
            <a:ext cx="1254536" cy="404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Analytics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CA0EB7-A15D-DBD5-6B2A-83C92CEDB751}"/>
              </a:ext>
            </a:extLst>
          </p:cNvPr>
          <p:cNvCxnSpPr>
            <a:cxnSpLocks/>
          </p:cNvCxnSpPr>
          <p:nvPr/>
        </p:nvCxnSpPr>
        <p:spPr>
          <a:xfrm>
            <a:off x="5814537" y="1919489"/>
            <a:ext cx="4816" cy="435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8F8-4015-F2EA-01B1-9411540ADD8A}"/>
              </a:ext>
            </a:extLst>
          </p:cNvPr>
          <p:cNvCxnSpPr>
            <a:cxnSpLocks/>
          </p:cNvCxnSpPr>
          <p:nvPr/>
        </p:nvCxnSpPr>
        <p:spPr>
          <a:xfrm>
            <a:off x="361931" y="4478215"/>
            <a:ext cx="5452606" cy="69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A87FC4-CB9D-6D1C-DB9D-F5ED9046755E}"/>
              </a:ext>
            </a:extLst>
          </p:cNvPr>
          <p:cNvCxnSpPr>
            <a:cxnSpLocks/>
          </p:cNvCxnSpPr>
          <p:nvPr/>
        </p:nvCxnSpPr>
        <p:spPr>
          <a:xfrm>
            <a:off x="2964833" y="3063604"/>
            <a:ext cx="28696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BFCE6D7-F490-7CB2-9FEE-D363197F398D}"/>
              </a:ext>
            </a:extLst>
          </p:cNvPr>
          <p:cNvSpPr txBox="1"/>
          <p:nvPr/>
        </p:nvSpPr>
        <p:spPr>
          <a:xfrm>
            <a:off x="3077970" y="2727018"/>
            <a:ext cx="2643379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KAFKA product-update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61E012-06CD-5099-B5D5-2A2BDFD2586F}"/>
              </a:ext>
            </a:extLst>
          </p:cNvPr>
          <p:cNvCxnSpPr>
            <a:cxnSpLocks/>
          </p:cNvCxnSpPr>
          <p:nvPr/>
        </p:nvCxnSpPr>
        <p:spPr>
          <a:xfrm flipH="1">
            <a:off x="2954515" y="3519885"/>
            <a:ext cx="284970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6F40951-3D5E-6121-3C6D-849D0CEB4ACB}"/>
              </a:ext>
            </a:extLst>
          </p:cNvPr>
          <p:cNvCxnSpPr>
            <a:cxnSpLocks/>
          </p:cNvCxnSpPr>
          <p:nvPr/>
        </p:nvCxnSpPr>
        <p:spPr>
          <a:xfrm flipH="1" flipV="1">
            <a:off x="361931" y="5061375"/>
            <a:ext cx="5452606" cy="1500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D5ABB7-8620-09B2-5756-1F0380F90ED3}"/>
              </a:ext>
            </a:extLst>
          </p:cNvPr>
          <p:cNvCxnSpPr>
            <a:cxnSpLocks/>
          </p:cNvCxnSpPr>
          <p:nvPr/>
        </p:nvCxnSpPr>
        <p:spPr>
          <a:xfrm flipH="1" flipV="1">
            <a:off x="361931" y="3924438"/>
            <a:ext cx="2602902" cy="1199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4B72A0-7F80-ED78-6365-857351996EB4}"/>
              </a:ext>
            </a:extLst>
          </p:cNvPr>
          <p:cNvSpPr txBox="1"/>
          <p:nvPr/>
        </p:nvSpPr>
        <p:spPr>
          <a:xfrm>
            <a:off x="887035" y="3586076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success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147FD6-410A-0E98-C4D2-9BBA6E2B0E4A}"/>
              </a:ext>
            </a:extLst>
          </p:cNvPr>
          <p:cNvSpPr txBox="1"/>
          <p:nvPr/>
        </p:nvSpPr>
        <p:spPr>
          <a:xfrm>
            <a:off x="3126180" y="4105842"/>
            <a:ext cx="2304221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GET /nutrition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DE1BB5-08DC-E304-C639-E12311E57394}"/>
              </a:ext>
            </a:extLst>
          </p:cNvPr>
          <p:cNvSpPr txBox="1"/>
          <p:nvPr/>
        </p:nvSpPr>
        <p:spPr>
          <a:xfrm>
            <a:off x="3618165" y="4698067"/>
            <a:ext cx="1522403" cy="3077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nutrition</a:t>
            </a:r>
          </a:p>
        </p:txBody>
      </p:sp>
    </p:spTree>
    <p:extLst>
      <p:ext uri="{BB962C8B-B14F-4D97-AF65-F5344CB8AC3E}">
        <p14:creationId xmlns:p14="http://schemas.microsoft.com/office/powerpoint/2010/main" val="1518164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56EE0-062F-DB1F-BFB8-BF035B40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13,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9E72-587F-4047-8FEC-3343831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87405A-C4DB-2882-AE5F-06C6C152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</a:t>
            </a:r>
          </a:p>
        </p:txBody>
      </p:sp>
      <p:pic>
        <p:nvPicPr>
          <p:cNvPr id="2" name="FinanceTracker">
            <a:hlinkClick r:id="" action="ppaction://media"/>
            <a:extLst>
              <a:ext uri="{FF2B5EF4-FFF2-40B4-BE49-F238E27FC236}">
                <a16:creationId xmlns:a16="http://schemas.microsoft.com/office/drawing/2014/main" id="{D8D6BC38-CBC5-C3B3-6F52-E6CF64ABD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411" b="16336"/>
          <a:stretch/>
        </p:blipFill>
        <p:spPr>
          <a:xfrm>
            <a:off x="528000" y="1576109"/>
            <a:ext cx="11250712" cy="42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D2484-CD86-A60D-35BF-8DC47C5FE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Finance-Tracker: Software for managing personal finances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Project Repository</a:t>
            </a:r>
          </a:p>
          <a:p>
            <a:pPr lvl="1"/>
            <a:r>
              <a:rPr lang="en-GB" dirty="0">
                <a:hlinkClick r:id="rId2"/>
              </a:rPr>
              <a:t>https://github.com/Uinyw/financetracker</a:t>
            </a:r>
            <a:endParaRPr lang="en-GB" dirty="0"/>
          </a:p>
          <a:p>
            <a:pPr lvl="1"/>
            <a:r>
              <a:rPr lang="en-GB" dirty="0"/>
              <a:t>Open Source – Apache-2.0 license</a:t>
            </a:r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30275-3447-A9B9-81F0-7CC60594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3991-00B1-0A0B-E128-3153386B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16A6BE-C9C5-72A4-E9BC-298B169D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DE617-4053-F616-3DD9-DECD33BD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85" y="4083110"/>
            <a:ext cx="6504680" cy="192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98AF1-7B90-055E-4B21-E964708AD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3" y="4083110"/>
            <a:ext cx="2347185" cy="19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D9F68-C047-DB1A-DC53-F054BFA7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7034-D5FF-39D5-009B-46E663C7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0DBE53-5001-5C33-BF98-CFD4824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Microservice Engineering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7968B-3286-710D-2014-7EE346F0A98B}"/>
              </a:ext>
            </a:extLst>
          </p:cNvPr>
          <p:cNvSpPr/>
          <p:nvPr/>
        </p:nvSpPr>
        <p:spPr>
          <a:xfrm>
            <a:off x="655950" y="2524590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Domain/Architecture Design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54FD6-FF79-13D2-7BF4-EB0F3AD3BA93}"/>
              </a:ext>
            </a:extLst>
          </p:cNvPr>
          <p:cNvSpPr/>
          <p:nvPr/>
        </p:nvSpPr>
        <p:spPr>
          <a:xfrm>
            <a:off x="655950" y="1638193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Requirement Analysis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6C9BE-DE4F-E6D3-C9BA-7FED9A995333}"/>
              </a:ext>
            </a:extLst>
          </p:cNvPr>
          <p:cNvSpPr/>
          <p:nvPr/>
        </p:nvSpPr>
        <p:spPr>
          <a:xfrm>
            <a:off x="655950" y="341713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API Specification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4FF3D-ECC9-187D-1492-670392FDE023}"/>
              </a:ext>
            </a:extLst>
          </p:cNvPr>
          <p:cNvSpPr/>
          <p:nvPr/>
        </p:nvSpPr>
        <p:spPr>
          <a:xfrm>
            <a:off x="655950" y="430967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Implementation &amp; Test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DD0BF-4B07-B6FA-A4A0-A3CFF8ECCB8B}"/>
              </a:ext>
            </a:extLst>
          </p:cNvPr>
          <p:cNvSpPr/>
          <p:nvPr/>
        </p:nvSpPr>
        <p:spPr>
          <a:xfrm>
            <a:off x="655950" y="5206028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Deployment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Arrow: Curved Right 1">
            <a:extLst>
              <a:ext uri="{FF2B5EF4-FFF2-40B4-BE49-F238E27FC236}">
                <a16:creationId xmlns:a16="http://schemas.microsoft.com/office/drawing/2014/main" id="{F50B1260-9725-3998-BC41-8CC55341503F}"/>
              </a:ext>
            </a:extLst>
          </p:cNvPr>
          <p:cNvSpPr/>
          <p:nvPr/>
        </p:nvSpPr>
        <p:spPr>
          <a:xfrm>
            <a:off x="282238" y="2146366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urved Right 1">
            <a:extLst>
              <a:ext uri="{FF2B5EF4-FFF2-40B4-BE49-F238E27FC236}">
                <a16:creationId xmlns:a16="http://schemas.microsoft.com/office/drawing/2014/main" id="{96C2D13A-87A8-9342-FE2D-37474F6161CE}"/>
              </a:ext>
            </a:extLst>
          </p:cNvPr>
          <p:cNvSpPr/>
          <p:nvPr/>
        </p:nvSpPr>
        <p:spPr>
          <a:xfrm>
            <a:off x="282238" y="3035917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Right 1">
            <a:extLst>
              <a:ext uri="{FF2B5EF4-FFF2-40B4-BE49-F238E27FC236}">
                <a16:creationId xmlns:a16="http://schemas.microsoft.com/office/drawing/2014/main" id="{4B65556C-7532-878F-0CC9-DA38AD051DD0}"/>
              </a:ext>
            </a:extLst>
          </p:cNvPr>
          <p:cNvSpPr/>
          <p:nvPr/>
        </p:nvSpPr>
        <p:spPr>
          <a:xfrm>
            <a:off x="282238" y="3932108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Right 1">
            <a:extLst>
              <a:ext uri="{FF2B5EF4-FFF2-40B4-BE49-F238E27FC236}">
                <a16:creationId xmlns:a16="http://schemas.microsoft.com/office/drawing/2014/main" id="{9A4D74E7-B2D5-05BE-85A8-8772479136BA}"/>
              </a:ext>
            </a:extLst>
          </p:cNvPr>
          <p:cNvSpPr/>
          <p:nvPr/>
        </p:nvSpPr>
        <p:spPr>
          <a:xfrm>
            <a:off x="282238" y="4815573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2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D9F68-C047-DB1A-DC53-F054BFA7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7034-D5FF-39D5-009B-46E663C7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0DBE53-5001-5C33-BF98-CFD4824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Microservice Engineering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7968B-3286-710D-2014-7EE346F0A98B}"/>
              </a:ext>
            </a:extLst>
          </p:cNvPr>
          <p:cNvSpPr/>
          <p:nvPr/>
        </p:nvSpPr>
        <p:spPr>
          <a:xfrm>
            <a:off x="655950" y="2524590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Domain/Architecture Design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54FD6-FF79-13D2-7BF4-EB0F3AD3BA93}"/>
              </a:ext>
            </a:extLst>
          </p:cNvPr>
          <p:cNvSpPr/>
          <p:nvPr/>
        </p:nvSpPr>
        <p:spPr>
          <a:xfrm>
            <a:off x="655950" y="1638193"/>
            <a:ext cx="3542888" cy="6482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Requirement Analysis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6C9BE-DE4F-E6D3-C9BA-7FED9A995333}"/>
              </a:ext>
            </a:extLst>
          </p:cNvPr>
          <p:cNvSpPr/>
          <p:nvPr/>
        </p:nvSpPr>
        <p:spPr>
          <a:xfrm>
            <a:off x="655950" y="341713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API Specification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4FF3D-ECC9-187D-1492-670392FDE023}"/>
              </a:ext>
            </a:extLst>
          </p:cNvPr>
          <p:cNvSpPr/>
          <p:nvPr/>
        </p:nvSpPr>
        <p:spPr>
          <a:xfrm>
            <a:off x="655950" y="430967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Implementation &amp; Test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DD0BF-4B07-B6FA-A4A0-A3CFF8ECCB8B}"/>
              </a:ext>
            </a:extLst>
          </p:cNvPr>
          <p:cNvSpPr/>
          <p:nvPr/>
        </p:nvSpPr>
        <p:spPr>
          <a:xfrm>
            <a:off x="655950" y="5206028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Deployment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Arrow: Curved Right 1">
            <a:extLst>
              <a:ext uri="{FF2B5EF4-FFF2-40B4-BE49-F238E27FC236}">
                <a16:creationId xmlns:a16="http://schemas.microsoft.com/office/drawing/2014/main" id="{F50B1260-9725-3998-BC41-8CC55341503F}"/>
              </a:ext>
            </a:extLst>
          </p:cNvPr>
          <p:cNvSpPr/>
          <p:nvPr/>
        </p:nvSpPr>
        <p:spPr>
          <a:xfrm>
            <a:off x="282238" y="2146366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urved Right 1">
            <a:extLst>
              <a:ext uri="{FF2B5EF4-FFF2-40B4-BE49-F238E27FC236}">
                <a16:creationId xmlns:a16="http://schemas.microsoft.com/office/drawing/2014/main" id="{96C2D13A-87A8-9342-FE2D-37474F6161CE}"/>
              </a:ext>
            </a:extLst>
          </p:cNvPr>
          <p:cNvSpPr/>
          <p:nvPr/>
        </p:nvSpPr>
        <p:spPr>
          <a:xfrm>
            <a:off x="282238" y="3035917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Right 1">
            <a:extLst>
              <a:ext uri="{FF2B5EF4-FFF2-40B4-BE49-F238E27FC236}">
                <a16:creationId xmlns:a16="http://schemas.microsoft.com/office/drawing/2014/main" id="{4B65556C-7532-878F-0CC9-DA38AD051DD0}"/>
              </a:ext>
            </a:extLst>
          </p:cNvPr>
          <p:cNvSpPr/>
          <p:nvPr/>
        </p:nvSpPr>
        <p:spPr>
          <a:xfrm>
            <a:off x="282238" y="3932108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Right 1">
            <a:extLst>
              <a:ext uri="{FF2B5EF4-FFF2-40B4-BE49-F238E27FC236}">
                <a16:creationId xmlns:a16="http://schemas.microsoft.com/office/drawing/2014/main" id="{9A4D74E7-B2D5-05BE-85A8-8772479136BA}"/>
              </a:ext>
            </a:extLst>
          </p:cNvPr>
          <p:cNvSpPr/>
          <p:nvPr/>
        </p:nvSpPr>
        <p:spPr>
          <a:xfrm>
            <a:off x="282238" y="4815573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66282A-91D6-E285-E74C-59E4BA81FCB3}"/>
              </a:ext>
            </a:extLst>
          </p:cNvPr>
          <p:cNvSpPr/>
          <p:nvPr/>
        </p:nvSpPr>
        <p:spPr>
          <a:xfrm>
            <a:off x="6095999" y="1638193"/>
            <a:ext cx="5651716" cy="4216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9556B02-8D3E-6499-E95A-543CFC320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8" y="1965030"/>
            <a:ext cx="4756385" cy="3552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Goal:</a:t>
            </a:r>
            <a:endParaRPr lang="de-DE" dirty="0"/>
          </a:p>
          <a:p>
            <a:r>
              <a:rPr lang="de-DE" dirty="0"/>
              <a:t>Express requirements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Artifacts:</a:t>
            </a:r>
          </a:p>
          <a:p>
            <a:r>
              <a:rPr lang="de-DE" dirty="0"/>
              <a:t>Story</a:t>
            </a:r>
          </a:p>
          <a:p>
            <a:r>
              <a:rPr lang="de-DE" dirty="0"/>
              <a:t>Capabilities</a:t>
            </a:r>
          </a:p>
          <a:p>
            <a:r>
              <a:rPr lang="de-DE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2467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D9F68-C047-DB1A-DC53-F054BFA7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March 14,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7034-D5FF-39D5-009B-46E663C7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0DBE53-5001-5C33-BF98-CFD4824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Microservice Engineering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7968B-3286-710D-2014-7EE346F0A98B}"/>
              </a:ext>
            </a:extLst>
          </p:cNvPr>
          <p:cNvSpPr/>
          <p:nvPr/>
        </p:nvSpPr>
        <p:spPr>
          <a:xfrm>
            <a:off x="655950" y="2524590"/>
            <a:ext cx="3542888" cy="6482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Domain/Architecture Design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54FD6-FF79-13D2-7BF4-EB0F3AD3BA93}"/>
              </a:ext>
            </a:extLst>
          </p:cNvPr>
          <p:cNvSpPr/>
          <p:nvPr/>
        </p:nvSpPr>
        <p:spPr>
          <a:xfrm>
            <a:off x="655950" y="1638193"/>
            <a:ext cx="3542888" cy="64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Requirement Analysis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6C9BE-DE4F-E6D3-C9BA-7FED9A995333}"/>
              </a:ext>
            </a:extLst>
          </p:cNvPr>
          <p:cNvSpPr/>
          <p:nvPr/>
        </p:nvSpPr>
        <p:spPr>
          <a:xfrm>
            <a:off x="655950" y="341713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API Specification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4FF3D-ECC9-187D-1492-670392FDE023}"/>
              </a:ext>
            </a:extLst>
          </p:cNvPr>
          <p:cNvSpPr/>
          <p:nvPr/>
        </p:nvSpPr>
        <p:spPr>
          <a:xfrm>
            <a:off x="655950" y="4309671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Implementation &amp; Test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DD0BF-4B07-B6FA-A4A0-A3CFF8ECCB8B}"/>
              </a:ext>
            </a:extLst>
          </p:cNvPr>
          <p:cNvSpPr/>
          <p:nvPr/>
        </p:nvSpPr>
        <p:spPr>
          <a:xfrm>
            <a:off x="655950" y="5206028"/>
            <a:ext cx="3542888" cy="648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Deployment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Arrow: Curved Right 1">
            <a:extLst>
              <a:ext uri="{FF2B5EF4-FFF2-40B4-BE49-F238E27FC236}">
                <a16:creationId xmlns:a16="http://schemas.microsoft.com/office/drawing/2014/main" id="{F50B1260-9725-3998-BC41-8CC55341503F}"/>
              </a:ext>
            </a:extLst>
          </p:cNvPr>
          <p:cNvSpPr/>
          <p:nvPr/>
        </p:nvSpPr>
        <p:spPr>
          <a:xfrm>
            <a:off x="282238" y="2146366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urved Right 1">
            <a:extLst>
              <a:ext uri="{FF2B5EF4-FFF2-40B4-BE49-F238E27FC236}">
                <a16:creationId xmlns:a16="http://schemas.microsoft.com/office/drawing/2014/main" id="{96C2D13A-87A8-9342-FE2D-37474F6161CE}"/>
              </a:ext>
            </a:extLst>
          </p:cNvPr>
          <p:cNvSpPr/>
          <p:nvPr/>
        </p:nvSpPr>
        <p:spPr>
          <a:xfrm>
            <a:off x="282238" y="3035917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Right 1">
            <a:extLst>
              <a:ext uri="{FF2B5EF4-FFF2-40B4-BE49-F238E27FC236}">
                <a16:creationId xmlns:a16="http://schemas.microsoft.com/office/drawing/2014/main" id="{4B65556C-7532-878F-0CC9-DA38AD051DD0}"/>
              </a:ext>
            </a:extLst>
          </p:cNvPr>
          <p:cNvSpPr/>
          <p:nvPr/>
        </p:nvSpPr>
        <p:spPr>
          <a:xfrm>
            <a:off x="282238" y="3932108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Right 1">
            <a:extLst>
              <a:ext uri="{FF2B5EF4-FFF2-40B4-BE49-F238E27FC236}">
                <a16:creationId xmlns:a16="http://schemas.microsoft.com/office/drawing/2014/main" id="{9A4D74E7-B2D5-05BE-85A8-8772479136BA}"/>
              </a:ext>
            </a:extLst>
          </p:cNvPr>
          <p:cNvSpPr/>
          <p:nvPr/>
        </p:nvSpPr>
        <p:spPr>
          <a:xfrm>
            <a:off x="282238" y="4815573"/>
            <a:ext cx="373712" cy="52440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66282A-91D6-E285-E74C-59E4BA81FCB3}"/>
              </a:ext>
            </a:extLst>
          </p:cNvPr>
          <p:cNvSpPr/>
          <p:nvPr/>
        </p:nvSpPr>
        <p:spPr>
          <a:xfrm>
            <a:off x="6095999" y="1638193"/>
            <a:ext cx="5651716" cy="4216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9556B02-8D3E-6499-E95A-543CFC320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8" y="1965030"/>
            <a:ext cx="4756385" cy="3552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Goal:</a:t>
            </a:r>
            <a:endParaRPr lang="de-DE" dirty="0"/>
          </a:p>
          <a:p>
            <a:r>
              <a:rPr lang="de-DE" dirty="0"/>
              <a:t>Model application domains and software architecture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Artifacts:</a:t>
            </a:r>
          </a:p>
          <a:p>
            <a:r>
              <a:rPr lang="de-DE" dirty="0"/>
              <a:t>Domain Models</a:t>
            </a:r>
          </a:p>
          <a:p>
            <a:r>
              <a:rPr lang="de-DE" dirty="0"/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53750842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C742D5-2DDB-5643-AA75-600061A4E50E}">
  <we:reference id="b0692d11-e342-a550-cfba-e8c57e47b8f1" version="2.0.0.5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1775</TotalTime>
  <Words>1322</Words>
  <Application>Microsoft Macintosh PowerPoint</Application>
  <PresentationFormat>Widescreen</PresentationFormat>
  <Paragraphs>632</Paragraphs>
  <Slides>68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Folienmaster_Fächer</vt:lpstr>
      <vt:lpstr>Folienmaster_Form</vt:lpstr>
      <vt:lpstr>Folienmaster_Punkte</vt:lpstr>
      <vt:lpstr>PowerPoint Presentation</vt:lpstr>
      <vt:lpstr>Motivation</vt:lpstr>
      <vt:lpstr>Motivation</vt:lpstr>
      <vt:lpstr>Motivation</vt:lpstr>
      <vt:lpstr>Motivation</vt:lpstr>
      <vt:lpstr>Motivation</vt:lpstr>
      <vt:lpstr>Microservice Engineering Approach</vt:lpstr>
      <vt:lpstr>Microservice Engineering Approach</vt:lpstr>
      <vt:lpstr>Microservice Engineering Approach</vt:lpstr>
      <vt:lpstr>Microservice Engineering Approach</vt:lpstr>
      <vt:lpstr>Microservice Engineering Approach</vt:lpstr>
      <vt:lpstr>Microservice Engineering Approach</vt:lpstr>
      <vt:lpstr>Story</vt:lpstr>
      <vt:lpstr>Story</vt:lpstr>
      <vt:lpstr>Story</vt:lpstr>
      <vt:lpstr>Story</vt:lpstr>
      <vt:lpstr>Story</vt:lpstr>
      <vt:lpstr>Story</vt:lpstr>
      <vt:lpstr>Story</vt:lpstr>
      <vt:lpstr>Bank Account</vt:lpstr>
      <vt:lpstr>Transaction: Income &amp; Expense</vt:lpstr>
      <vt:lpstr>Product</vt:lpstr>
      <vt:lpstr>Savings Goal</vt:lpstr>
      <vt:lpstr>Analytics</vt:lpstr>
      <vt:lpstr>Software Architecture</vt:lpstr>
      <vt:lpstr>Software Architecture</vt:lpstr>
      <vt:lpstr>Software Architecture</vt:lpstr>
      <vt:lpstr>Software Architecture</vt:lpstr>
      <vt:lpstr>Software Architecture</vt:lpstr>
      <vt:lpstr>Software Architecture</vt:lpstr>
      <vt:lpstr>Savings Goal</vt:lpstr>
      <vt:lpstr>Savings Goal</vt:lpstr>
      <vt:lpstr>Savings Goal</vt:lpstr>
      <vt:lpstr>Savings Goal</vt:lpstr>
      <vt:lpstr>Savings Goal</vt:lpstr>
      <vt:lpstr>Savings Goal</vt:lpstr>
      <vt:lpstr>Savings Goal</vt:lpstr>
      <vt:lpstr>Savings Goal</vt:lpstr>
      <vt:lpstr>Savings Goal</vt:lpstr>
      <vt:lpstr>Savings Goal</vt:lpstr>
      <vt:lpstr>Testing</vt:lpstr>
      <vt:lpstr>Testing – Unit Tests</vt:lpstr>
      <vt:lpstr>Testing – Integration Tests</vt:lpstr>
      <vt:lpstr>Testing – Unit + Integration Tests</vt:lpstr>
      <vt:lpstr>Testing – E2E Tests</vt:lpstr>
      <vt:lpstr>Continuous Integration</vt:lpstr>
      <vt:lpstr>Local Deployment</vt:lpstr>
      <vt:lpstr>Local Deployment</vt:lpstr>
      <vt:lpstr>Local Deployment</vt:lpstr>
      <vt:lpstr>Local Deployment</vt:lpstr>
      <vt:lpstr>Local Deployment</vt:lpstr>
      <vt:lpstr>Local Deployment</vt:lpstr>
      <vt:lpstr>Mainline Scenario</vt:lpstr>
      <vt:lpstr>Mainline Scenario</vt:lpstr>
      <vt:lpstr>Mainline Scenario</vt:lpstr>
      <vt:lpstr>Mainline Scenario</vt:lpstr>
      <vt:lpstr>Mainline Scenario</vt:lpstr>
      <vt:lpstr>Mainline Scenario</vt:lpstr>
      <vt:lpstr>Mainline Scenario</vt:lpstr>
      <vt:lpstr>Mainline Scenario</vt:lpstr>
      <vt:lpstr>Mainline Scenario</vt:lpstr>
      <vt:lpstr>Mainline Scenario</vt:lpstr>
      <vt:lpstr>Mainline Scenario</vt:lpstr>
      <vt:lpstr>Mainline Scenario</vt:lpstr>
      <vt:lpstr>Mainline Scenario</vt:lpstr>
      <vt:lpstr>Mainline Scenario</vt:lpstr>
      <vt:lpstr>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Lachenicht, Tim</cp:lastModifiedBy>
  <cp:revision>216</cp:revision>
  <dcterms:created xsi:type="dcterms:W3CDTF">2017-12-07T14:50:50Z</dcterms:created>
  <dcterms:modified xsi:type="dcterms:W3CDTF">2024-03-14T11:34:25Z</dcterms:modified>
</cp:coreProperties>
</file>